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4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3657600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327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48C9-1EDC-40EF-B78C-A1A72CA6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3773487" cy="4930775"/>
          </a:xfrm>
        </p:spPr>
        <p:txBody>
          <a:bodyPr anchor="ctr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48C9-1EDC-40EF-B78C-A1A72CA6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5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2"/>
            <a:ext cx="4116388" cy="75088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85999"/>
            <a:ext cx="41163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117975" cy="750887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1179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48C9-1EDC-40EF-B78C-A1A72CA6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48C9-1EDC-40EF-B78C-A1A72CA6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1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0F848C9-1EDC-40EF-B78C-A1A72CA6A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31.xml"/><Relationship Id="rId18" Type="http://schemas.openxmlformats.org/officeDocument/2006/relationships/slide" Target="slide21.xml"/><Relationship Id="rId26" Type="http://schemas.openxmlformats.org/officeDocument/2006/relationships/slide" Target="slide5.xml"/><Relationship Id="rId3" Type="http://schemas.openxmlformats.org/officeDocument/2006/relationships/slide" Target="slide51.xml"/><Relationship Id="rId21" Type="http://schemas.openxmlformats.org/officeDocument/2006/relationships/slide" Target="slide15.xml"/><Relationship Id="rId7" Type="http://schemas.openxmlformats.org/officeDocument/2006/relationships/slide" Target="slide43.xml"/><Relationship Id="rId12" Type="http://schemas.openxmlformats.org/officeDocument/2006/relationships/slide" Target="slide33.xml"/><Relationship Id="rId17" Type="http://schemas.openxmlformats.org/officeDocument/2006/relationships/slide" Target="slide23.xml"/><Relationship Id="rId25" Type="http://schemas.openxmlformats.org/officeDocument/2006/relationships/slide" Target="slide7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5.xml"/><Relationship Id="rId11" Type="http://schemas.openxmlformats.org/officeDocument/2006/relationships/slide" Target="slide35.xml"/><Relationship Id="rId24" Type="http://schemas.openxmlformats.org/officeDocument/2006/relationships/slide" Target="slide9.xml"/><Relationship Id="rId5" Type="http://schemas.openxmlformats.org/officeDocument/2006/relationships/slide" Target="slide47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10" Type="http://schemas.openxmlformats.org/officeDocument/2006/relationships/slide" Target="slide37.xml"/><Relationship Id="rId19" Type="http://schemas.openxmlformats.org/officeDocument/2006/relationships/slide" Target="slide19.xml"/><Relationship Id="rId4" Type="http://schemas.openxmlformats.org/officeDocument/2006/relationships/slide" Target="slide49.xml"/><Relationship Id="rId9" Type="http://schemas.openxmlformats.org/officeDocument/2006/relationships/slide" Target="slide39.xml"/><Relationship Id="rId14" Type="http://schemas.openxmlformats.org/officeDocument/2006/relationships/slide" Target="slide29.xml"/><Relationship Id="rId22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Avenue Jeopardy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3352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&lt;Enter custom text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Your annual starting salary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1404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/>
              <a:t>This term, different than the sticker price, indicates the amount that a student pays for school after subtracting scholarships, grants, and financial aid</a:t>
            </a:r>
            <a:endParaRPr 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80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Net Price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10284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Paying down the debt with the highest interest rate first is this type of repayment method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01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Debt Avalanche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90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If you receive one of these after your financial aid has been processed, it means that you over borrowed for school; </a:t>
            </a:r>
            <a:r>
              <a:rPr lang="en-US" sz="3600" dirty="0" smtClean="0"/>
              <a:t>and </a:t>
            </a:r>
            <a:r>
              <a:rPr lang="en-US" sz="3600" dirty="0" smtClean="0"/>
              <a:t>the amount counts toward your loan limit</a:t>
            </a:r>
            <a:endParaRPr 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27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Refund Check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58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when your grace period ends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40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6 months after you drop below half-time enrollment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50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Securing a lower interest rate on your loan is an example of this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1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olumn 1"/>
          <p:cNvSpPr/>
          <p:nvPr/>
        </p:nvSpPr>
        <p:spPr>
          <a:xfrm>
            <a:off x="1340236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4 column 1"/>
          <p:cNvSpPr/>
          <p:nvPr/>
        </p:nvSpPr>
        <p:spPr>
          <a:xfrm>
            <a:off x="1340236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3 column 1"/>
          <p:cNvSpPr/>
          <p:nvPr/>
        </p:nvSpPr>
        <p:spPr>
          <a:xfrm>
            <a:off x="1340236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2 column 1"/>
          <p:cNvSpPr/>
          <p:nvPr/>
        </p:nvSpPr>
        <p:spPr>
          <a:xfrm>
            <a:off x="1340236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1 column 1">
            <a:hlinkClick r:id="rId2" action="ppaction://hlinksldjump"/>
          </p:cNvPr>
          <p:cNvSpPr/>
          <p:nvPr/>
        </p:nvSpPr>
        <p:spPr>
          <a:xfrm>
            <a:off x="1344018" y="1576111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 column 3"/>
          <p:cNvSpPr/>
          <p:nvPr/>
        </p:nvSpPr>
        <p:spPr>
          <a:xfrm>
            <a:off x="3733800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 column 3"/>
          <p:cNvSpPr/>
          <p:nvPr/>
        </p:nvSpPr>
        <p:spPr>
          <a:xfrm>
            <a:off x="3733800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 column 3"/>
          <p:cNvSpPr/>
          <p:nvPr/>
        </p:nvSpPr>
        <p:spPr>
          <a:xfrm>
            <a:off x="3733800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2 column 3"/>
          <p:cNvSpPr/>
          <p:nvPr/>
        </p:nvSpPr>
        <p:spPr>
          <a:xfrm>
            <a:off x="3733800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 column 3"/>
          <p:cNvSpPr/>
          <p:nvPr/>
        </p:nvSpPr>
        <p:spPr>
          <a:xfrm>
            <a:off x="3733800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 column 4"/>
          <p:cNvSpPr/>
          <p:nvPr/>
        </p:nvSpPr>
        <p:spPr>
          <a:xfrm>
            <a:off x="4930582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 column 4"/>
          <p:cNvSpPr/>
          <p:nvPr/>
        </p:nvSpPr>
        <p:spPr>
          <a:xfrm>
            <a:off x="4930582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 column 4"/>
          <p:cNvSpPr/>
          <p:nvPr/>
        </p:nvSpPr>
        <p:spPr>
          <a:xfrm>
            <a:off x="4930582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 column 4"/>
          <p:cNvSpPr/>
          <p:nvPr/>
        </p:nvSpPr>
        <p:spPr>
          <a:xfrm>
            <a:off x="4930582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1 column 4"/>
          <p:cNvSpPr/>
          <p:nvPr/>
        </p:nvSpPr>
        <p:spPr>
          <a:xfrm>
            <a:off x="4930582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 column 5"/>
          <p:cNvSpPr/>
          <p:nvPr/>
        </p:nvSpPr>
        <p:spPr>
          <a:xfrm>
            <a:off x="6127365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 column 5"/>
          <p:cNvSpPr/>
          <p:nvPr/>
        </p:nvSpPr>
        <p:spPr>
          <a:xfrm>
            <a:off x="6127364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 column 5"/>
          <p:cNvSpPr/>
          <p:nvPr/>
        </p:nvSpPr>
        <p:spPr>
          <a:xfrm>
            <a:off x="6127364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 column 5"/>
          <p:cNvSpPr/>
          <p:nvPr/>
        </p:nvSpPr>
        <p:spPr>
          <a:xfrm>
            <a:off x="6127364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1 column 5"/>
          <p:cNvSpPr/>
          <p:nvPr/>
        </p:nvSpPr>
        <p:spPr>
          <a:xfrm>
            <a:off x="6127364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4 column 2"/>
          <p:cNvSpPr/>
          <p:nvPr/>
        </p:nvSpPr>
        <p:spPr>
          <a:xfrm>
            <a:off x="2539287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 column 2"/>
          <p:cNvSpPr/>
          <p:nvPr/>
        </p:nvSpPr>
        <p:spPr>
          <a:xfrm>
            <a:off x="2539287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 column 2"/>
          <p:cNvSpPr/>
          <p:nvPr/>
        </p:nvSpPr>
        <p:spPr>
          <a:xfrm>
            <a:off x="2539287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2 column 2"/>
          <p:cNvSpPr/>
          <p:nvPr/>
        </p:nvSpPr>
        <p:spPr>
          <a:xfrm>
            <a:off x="2539287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1 column 2"/>
          <p:cNvSpPr/>
          <p:nvPr/>
        </p:nvSpPr>
        <p:spPr>
          <a:xfrm>
            <a:off x="2539287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tegory 5"/>
          <p:cNvSpPr/>
          <p:nvPr/>
        </p:nvSpPr>
        <p:spPr>
          <a:xfrm>
            <a:off x="6130216" y="600174"/>
            <a:ext cx="1156225" cy="7006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and That</a:t>
            </a:r>
            <a:endParaRPr lang="en-US" sz="1600" dirty="0"/>
          </a:p>
        </p:txBody>
      </p:sp>
      <p:sp>
        <p:nvSpPr>
          <p:cNvPr id="42" name="Category 4"/>
          <p:cNvSpPr/>
          <p:nvPr/>
        </p:nvSpPr>
        <p:spPr>
          <a:xfrm>
            <a:off x="4932720" y="600175"/>
            <a:ext cx="1156225" cy="7006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Financial Avenue Mash-Up</a:t>
            </a:r>
            <a:endParaRPr lang="en-US" sz="1600" dirty="0"/>
          </a:p>
        </p:txBody>
      </p:sp>
      <p:sp>
        <p:nvSpPr>
          <p:cNvPr id="41" name="Category 3"/>
          <p:cNvSpPr/>
          <p:nvPr/>
        </p:nvSpPr>
        <p:spPr>
          <a:xfrm>
            <a:off x="3735225" y="600175"/>
            <a:ext cx="1156225" cy="7006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FAFSA</a:t>
            </a:r>
            <a:endParaRPr lang="en-US" sz="1600" dirty="0"/>
          </a:p>
        </p:txBody>
      </p:sp>
      <p:sp>
        <p:nvSpPr>
          <p:cNvPr id="45" name="Category 2"/>
          <p:cNvSpPr/>
          <p:nvPr/>
        </p:nvSpPr>
        <p:spPr>
          <a:xfrm>
            <a:off x="2537730" y="600175"/>
            <a:ext cx="1156225" cy="7006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Debt, Loans, &amp; Repayment</a:t>
            </a:r>
            <a:endParaRPr lang="en-US" sz="1400" dirty="0"/>
          </a:p>
        </p:txBody>
      </p:sp>
      <p:sp>
        <p:nvSpPr>
          <p:cNvPr id="40" name="Category 1"/>
          <p:cNvSpPr/>
          <p:nvPr/>
        </p:nvSpPr>
        <p:spPr>
          <a:xfrm>
            <a:off x="1340236" y="600175"/>
            <a:ext cx="1156224" cy="7006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College &amp; Money</a:t>
            </a:r>
            <a:endParaRPr lang="en-US" sz="1600" dirty="0"/>
          </a:p>
        </p:txBody>
      </p:sp>
      <p:sp>
        <p:nvSpPr>
          <p:cNvPr id="123" name="5th Category $500 Panel">
            <a:hlinkClick r:id="rId3" action="ppaction://hlinksldjump"/>
          </p:cNvPr>
          <p:cNvSpPr/>
          <p:nvPr/>
        </p:nvSpPr>
        <p:spPr>
          <a:xfrm>
            <a:off x="6127365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24" name="5th Category $400 Panel">
            <a:hlinkClick r:id="rId4" action="ppaction://hlinksldjump"/>
          </p:cNvPr>
          <p:cNvSpPr/>
          <p:nvPr/>
        </p:nvSpPr>
        <p:spPr>
          <a:xfrm>
            <a:off x="6127364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25" name="5th Category $300 Panel">
            <a:hlinkClick r:id="rId5" action="ppaction://hlinksldjump"/>
          </p:cNvPr>
          <p:cNvSpPr/>
          <p:nvPr/>
        </p:nvSpPr>
        <p:spPr>
          <a:xfrm>
            <a:off x="6127364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$300</a:t>
            </a:r>
            <a:endParaRPr lang="en-US" dirty="0"/>
          </a:p>
        </p:txBody>
      </p:sp>
      <p:sp>
        <p:nvSpPr>
          <p:cNvPr id="126" name="5th Category $200 Panel">
            <a:hlinkClick r:id="rId6" action="ppaction://hlinksldjump"/>
          </p:cNvPr>
          <p:cNvSpPr/>
          <p:nvPr/>
        </p:nvSpPr>
        <p:spPr>
          <a:xfrm>
            <a:off x="6127364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27" name="5th Category $100 Panel">
            <a:hlinkClick r:id="rId7" action="ppaction://hlinksldjump"/>
          </p:cNvPr>
          <p:cNvSpPr/>
          <p:nvPr/>
        </p:nvSpPr>
        <p:spPr>
          <a:xfrm>
            <a:off x="6127364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18" name="4th Category $500 Panel">
            <a:hlinkClick r:id="rId8" action="ppaction://hlinksldjump"/>
          </p:cNvPr>
          <p:cNvSpPr/>
          <p:nvPr/>
        </p:nvSpPr>
        <p:spPr>
          <a:xfrm>
            <a:off x="4930582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19" name="4th Category $400 Panel">
            <a:hlinkClick r:id="rId9" action="ppaction://hlinksldjump"/>
          </p:cNvPr>
          <p:cNvSpPr/>
          <p:nvPr/>
        </p:nvSpPr>
        <p:spPr>
          <a:xfrm>
            <a:off x="4930582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20" name="4th Category $300 Panel">
            <a:hlinkClick r:id="rId10" action="ppaction://hlinksldjump"/>
          </p:cNvPr>
          <p:cNvSpPr/>
          <p:nvPr/>
        </p:nvSpPr>
        <p:spPr>
          <a:xfrm>
            <a:off x="4930582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$300</a:t>
            </a:r>
            <a:endParaRPr lang="en-US" dirty="0"/>
          </a:p>
        </p:txBody>
      </p:sp>
      <p:sp>
        <p:nvSpPr>
          <p:cNvPr id="121" name="4th Category $200 Panel">
            <a:hlinkClick r:id="rId11" action="ppaction://hlinksldjump"/>
          </p:cNvPr>
          <p:cNvSpPr/>
          <p:nvPr/>
        </p:nvSpPr>
        <p:spPr>
          <a:xfrm>
            <a:off x="4930582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22" name="4th Category $100 Panel">
            <a:hlinkClick r:id="rId12" action="ppaction://hlinksldjump"/>
          </p:cNvPr>
          <p:cNvSpPr/>
          <p:nvPr/>
        </p:nvSpPr>
        <p:spPr>
          <a:xfrm>
            <a:off x="4930582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13" name="3rd Category $500 Panel">
            <a:hlinkClick r:id="rId13" action="ppaction://hlinksldjump"/>
          </p:cNvPr>
          <p:cNvSpPr/>
          <p:nvPr/>
        </p:nvSpPr>
        <p:spPr>
          <a:xfrm>
            <a:off x="3733800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14" name="3rd Category $400 Panel">
            <a:hlinkClick r:id="rId14" action="ppaction://hlinksldjump"/>
          </p:cNvPr>
          <p:cNvSpPr/>
          <p:nvPr/>
        </p:nvSpPr>
        <p:spPr>
          <a:xfrm>
            <a:off x="3733800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15" name="3rd Category $300 Panel">
            <a:hlinkClick r:id="rId15" action="ppaction://hlinksldjump"/>
          </p:cNvPr>
          <p:cNvSpPr/>
          <p:nvPr/>
        </p:nvSpPr>
        <p:spPr>
          <a:xfrm>
            <a:off x="3733800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$300</a:t>
            </a:r>
            <a:endParaRPr lang="en-US" dirty="0"/>
          </a:p>
        </p:txBody>
      </p:sp>
      <p:sp>
        <p:nvSpPr>
          <p:cNvPr id="116" name="3rd Category $200 Panel">
            <a:hlinkClick r:id="rId16" action="ppaction://hlinksldjump"/>
          </p:cNvPr>
          <p:cNvSpPr/>
          <p:nvPr/>
        </p:nvSpPr>
        <p:spPr>
          <a:xfrm>
            <a:off x="3733800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17" name="3rd Category $100 Panel">
            <a:hlinkClick r:id="rId17" action="ppaction://hlinksldjump"/>
          </p:cNvPr>
          <p:cNvSpPr/>
          <p:nvPr/>
        </p:nvSpPr>
        <p:spPr>
          <a:xfrm>
            <a:off x="3733800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35" name="2nd Category $500 Panel">
            <a:hlinkClick r:id="rId18" action="ppaction://hlinksldjump"/>
          </p:cNvPr>
          <p:cNvSpPr/>
          <p:nvPr/>
        </p:nvSpPr>
        <p:spPr>
          <a:xfrm>
            <a:off x="2539287" y="4995036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33" name="2nd Category $400 Panel">
            <a:hlinkClick r:id="rId19" action="ppaction://hlinksldjump"/>
          </p:cNvPr>
          <p:cNvSpPr/>
          <p:nvPr/>
        </p:nvSpPr>
        <p:spPr>
          <a:xfrm>
            <a:off x="2539287" y="4142824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34" name="2nd Category $300 Panel">
            <a:hlinkClick r:id="rId20" action="ppaction://hlinksldjump"/>
          </p:cNvPr>
          <p:cNvSpPr/>
          <p:nvPr/>
        </p:nvSpPr>
        <p:spPr>
          <a:xfrm>
            <a:off x="2539287" y="3290612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$300</a:t>
            </a:r>
            <a:endParaRPr lang="en-US" dirty="0"/>
          </a:p>
        </p:txBody>
      </p:sp>
      <p:sp>
        <p:nvSpPr>
          <p:cNvPr id="136" name="2nd Category $200 Panel">
            <a:hlinkClick r:id="rId21" action="ppaction://hlinksldjump"/>
          </p:cNvPr>
          <p:cNvSpPr/>
          <p:nvPr/>
        </p:nvSpPr>
        <p:spPr>
          <a:xfrm>
            <a:off x="2539287" y="2438400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37" name="2nd Category $100 Panel">
            <a:hlinkClick r:id="rId22" action="ppaction://hlinksldjump"/>
          </p:cNvPr>
          <p:cNvSpPr/>
          <p:nvPr/>
        </p:nvSpPr>
        <p:spPr>
          <a:xfrm>
            <a:off x="2539287" y="1586188"/>
            <a:ext cx="1156225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08" name="1st Category $500 Panel">
            <a:hlinkClick r:id="rId23" action="ppaction://hlinksldjump"/>
          </p:cNvPr>
          <p:cNvSpPr/>
          <p:nvPr/>
        </p:nvSpPr>
        <p:spPr>
          <a:xfrm>
            <a:off x="1340236" y="4995036"/>
            <a:ext cx="1156226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09" name="1st Category $400 Panel">
            <a:hlinkClick r:id="rId24" action="ppaction://hlinksldjump"/>
          </p:cNvPr>
          <p:cNvSpPr/>
          <p:nvPr/>
        </p:nvSpPr>
        <p:spPr>
          <a:xfrm>
            <a:off x="1340236" y="4142824"/>
            <a:ext cx="1156226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$400</a:t>
            </a:r>
            <a:endParaRPr lang="en-US" dirty="0"/>
          </a:p>
        </p:txBody>
      </p:sp>
      <p:sp>
        <p:nvSpPr>
          <p:cNvPr id="110" name="1st Category $300 Panel">
            <a:hlinkClick r:id="rId25" action="ppaction://hlinksldjump"/>
          </p:cNvPr>
          <p:cNvSpPr/>
          <p:nvPr/>
        </p:nvSpPr>
        <p:spPr>
          <a:xfrm>
            <a:off x="1340236" y="3290612"/>
            <a:ext cx="1156226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$300</a:t>
            </a:r>
            <a:endParaRPr lang="en-US" dirty="0"/>
          </a:p>
        </p:txBody>
      </p:sp>
      <p:sp>
        <p:nvSpPr>
          <p:cNvPr id="111" name="1st Category $200 Panel">
            <a:hlinkClick r:id="rId26" action="ppaction://hlinksldjump"/>
          </p:cNvPr>
          <p:cNvSpPr/>
          <p:nvPr/>
        </p:nvSpPr>
        <p:spPr>
          <a:xfrm>
            <a:off x="1340236" y="2438400"/>
            <a:ext cx="1156226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7" name="1st Category $100 Panel">
            <a:hlinkClick r:id="rId2" action="ppaction://hlinksldjump"/>
          </p:cNvPr>
          <p:cNvSpPr/>
          <p:nvPr/>
        </p:nvSpPr>
        <p:spPr>
          <a:xfrm>
            <a:off x="1344018" y="1586188"/>
            <a:ext cx="1156226" cy="807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44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8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4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52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53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64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76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77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88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8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00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01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12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13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24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25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36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37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48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49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60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61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72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73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84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85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9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9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5" grpId="0" animBg="1"/>
      <p:bldP spid="135" grpId="1" animBg="1"/>
      <p:bldP spid="133" grpId="0" animBg="1"/>
      <p:bldP spid="133" grpId="1" animBg="1"/>
      <p:bldP spid="134" grpId="0" animBg="1"/>
      <p:bldP spid="134" grpId="1" animBg="1"/>
      <p:bldP spid="136" grpId="0" animBg="1"/>
      <p:bldP spid="136" grpId="1" animBg="1"/>
      <p:bldP spid="137" grpId="0" animBg="1"/>
      <p:bldP spid="13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295400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Refinancing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30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You are responsible for the interest, which accumulates from the day it’s disbursed, for this type of federal student loan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00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Unsubsidized Stafford Loan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73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the date the FAFSA becomes available each year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October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50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three letter term is calculated after you file your FAFSA; </a:t>
            </a:r>
            <a:r>
              <a:rPr lang="en-US" sz="4000" dirty="0" smtClean="0"/>
              <a:t>it </a:t>
            </a:r>
            <a:r>
              <a:rPr lang="en-US" sz="4000" dirty="0" smtClean="0"/>
              <a:t>indicates the amount you are expected to pay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18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EFC (Expected Family Contribution)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02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47952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type of student must include parent information on the FAFSA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8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Dependent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67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After submitting your FAFSA, you may be required to submit additional financial documentation if you are selected for this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0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the first step when it comes time to apply for financial aid</a:t>
            </a:r>
            <a:endParaRPr lang="en-US" sz="4000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3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st Category Question $100"/>
          <p:cNvSpPr/>
          <p:nvPr/>
        </p:nvSpPr>
        <p:spPr>
          <a:xfrm>
            <a:off x="1600200" y="1371600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Verification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33463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These are the three types of federal student aid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Loans, grants, and work study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37121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form </a:t>
            </a:r>
            <a:r>
              <a:rPr lang="en-US" sz="4000" dirty="0"/>
              <a:t>e</a:t>
            </a:r>
            <a:r>
              <a:rPr lang="en-US" sz="4000" dirty="0" smtClean="0"/>
              <a:t>ffects your tax withholdings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15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W-4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15272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You can check your credit history for free at this federally-approved site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64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2"/>
              </a:rPr>
              <a:t>www.annualcreditreport.com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22892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This factor has the biggest effect on your credit score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7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Payment history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9788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This is the amount in your paycheck after your deductions and withholdings are taken out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14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FAFSA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35486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Net Pay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39899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This formula is a good rule of thumb for the percentage of money to be used for expenses, savings, and spending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44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50/20/30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2532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the number of Knowl characters you encounter throughout the Financial Avenue courses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81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47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famous rapper ironically filed for bankruptcy in July 2015 despite his money-inspired name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81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50 Cent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9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If you had to choose between receiving $1,000 every day for 30 days, OR a penny that doubles each day for 30 days, this option will pay you the most money</a:t>
            </a:r>
            <a:endParaRPr 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21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 penny that doubles ($10,737,418.23 compared to $30,000.00)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58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the Twitter handle for the Knowl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1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2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This is the best time to apply for financial aid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1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@</a:t>
            </a:r>
            <a:r>
              <a:rPr lang="en-US" sz="4000" dirty="0" err="1" smtClean="0"/>
              <a:t>MoneyKnowl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67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famous music mogul is friends with famed investor Warren Buffett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95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  <p:sp>
        <p:nvSpPr>
          <p:cNvPr id="6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Jay-Z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27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Soon after the FAFSA becomes available (October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each year)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9802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1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In order to receive your federal student loans, you must complete these two items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6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MPN (Master Promissory Note) and </a:t>
            </a:r>
          </a:p>
          <a:p>
            <a:pPr algn="ctr"/>
            <a:r>
              <a:rPr lang="en-US" sz="4000" dirty="0" smtClean="0"/>
              <a:t>Entrance Counseling</a:t>
            </a:r>
            <a:endParaRPr lang="en-US" sz="4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Return to Main Board</a:t>
            </a:r>
          </a:p>
        </p:txBody>
      </p:sp>
    </p:spTree>
    <p:extLst>
      <p:ext uri="{BB962C8B-B14F-4D97-AF65-F5344CB8AC3E}">
        <p14:creationId xmlns:p14="http://schemas.microsoft.com/office/powerpoint/2010/main" val="25791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86400" y="5867400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10" name="1st Category Question $100"/>
          <p:cNvSpPr/>
          <p:nvPr/>
        </p:nvSpPr>
        <p:spPr>
          <a:xfrm>
            <a:off x="1600200" y="1334814"/>
            <a:ext cx="6019800" cy="42146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5000">
                <a:schemeClr val="accent1">
                  <a:lumMod val="75000"/>
                </a:schemeClr>
              </a:gs>
              <a:gs pos="100000">
                <a:schemeClr val="tx2">
                  <a:lumMod val="64000"/>
                  <a:lumOff val="3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As a rule of thumb, your student loan debt should not exceed this </a:t>
            </a:r>
            <a:endParaRPr lang="en-US" sz="4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47800" y="5871633"/>
            <a:ext cx="2286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Return to Main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41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ancial Avenue">
      <a:dk1>
        <a:sysClr val="windowText" lastClr="000000"/>
      </a:dk1>
      <a:lt1>
        <a:sysClr val="window" lastClr="FFFFFF"/>
      </a:lt1>
      <a:dk2>
        <a:srgbClr val="3FAE5C"/>
      </a:dk2>
      <a:lt2>
        <a:srgbClr val="EEECE1"/>
      </a:lt2>
      <a:accent1>
        <a:srgbClr val="3FAE5C"/>
      </a:accent1>
      <a:accent2>
        <a:srgbClr val="40B4E5"/>
      </a:accent2>
      <a:accent3>
        <a:srgbClr val="EA7200"/>
      </a:accent3>
      <a:accent4>
        <a:srgbClr val="EDAA00"/>
      </a:accent4>
      <a:accent5>
        <a:srgbClr val="55565A"/>
      </a:accent5>
      <a:accent6>
        <a:srgbClr val="BDBBB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KnowlTemplate PPT</Template>
  <TotalTime>62</TotalTime>
  <Words>776</Words>
  <Application>Microsoft Office PowerPoint</Application>
  <PresentationFormat>On-screen Show (4:3)</PresentationFormat>
  <Paragraphs>158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Arial</vt:lpstr>
      <vt:lpstr>Office Theme</vt:lpstr>
      <vt:lpstr>Financial Avenue Jeopardy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Avenue Jeopardy</dc:title>
  <dc:creator>Carissa Uhlman</dc:creator>
  <cp:lastModifiedBy>Lana Erickson</cp:lastModifiedBy>
  <cp:revision>8</cp:revision>
  <dcterms:created xsi:type="dcterms:W3CDTF">2016-09-12T12:26:21Z</dcterms:created>
  <dcterms:modified xsi:type="dcterms:W3CDTF">2016-09-16T20:10:34Z</dcterms:modified>
</cp:coreProperties>
</file>