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F6DF-D0FD-43FC-8A77-89584F089104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5AF-C9D7-4D3E-93FA-B8912F852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F6DF-D0FD-43FC-8A77-89584F089104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5AF-C9D7-4D3E-93FA-B8912F852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5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F6DF-D0FD-43FC-8A77-89584F089104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5AF-C9D7-4D3E-93FA-B8912F852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6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F6DF-D0FD-43FC-8A77-89584F089104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5AF-C9D7-4D3E-93FA-B8912F852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8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F6DF-D0FD-43FC-8A77-89584F089104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5AF-C9D7-4D3E-93FA-B8912F852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F6DF-D0FD-43FC-8A77-89584F089104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5AF-C9D7-4D3E-93FA-B8912F852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6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F6DF-D0FD-43FC-8A77-89584F089104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5AF-C9D7-4D3E-93FA-B8912F852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3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F6DF-D0FD-43FC-8A77-89584F089104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5AF-C9D7-4D3E-93FA-B8912F852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4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F6DF-D0FD-43FC-8A77-89584F089104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5AF-C9D7-4D3E-93FA-B8912F852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5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F6DF-D0FD-43FC-8A77-89584F089104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5AF-C9D7-4D3E-93FA-B8912F852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0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F6DF-D0FD-43FC-8A77-89584F089104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05AF-C9D7-4D3E-93FA-B8912F852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2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1F6DF-D0FD-43FC-8A77-89584F089104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E05AF-C9D7-4D3E-93FA-B8912F852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6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1709740"/>
            <a:ext cx="3986749" cy="1986498"/>
          </a:xfrm>
        </p:spPr>
        <p:txBody>
          <a:bodyPr>
            <a:normAutofit/>
          </a:bodyPr>
          <a:lstStyle/>
          <a:p>
            <a:pPr algn="ctr"/>
            <a:r>
              <a:rPr lang="es-ES_tradnl" sz="4800" b="1" dirty="0" smtClean="0">
                <a:cs typeface="Times New Roman" panose="02020603050405020304" pitchFamily="18" charset="0"/>
              </a:rPr>
              <a:t>Fundaciones de Dinero</a:t>
            </a:r>
            <a:endParaRPr lang="es-ES_tradnl" sz="4800" b="1" dirty="0"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3870839" cy="1500187"/>
          </a:xfrm>
        </p:spPr>
        <p:txBody>
          <a:bodyPr>
            <a:normAutofit lnSpcReduction="10000"/>
          </a:bodyPr>
          <a:lstStyle/>
          <a:p>
            <a:pPr lvl="0"/>
            <a:r>
              <a:rPr lang="en" dirty="0" smtClean="0">
                <a:cs typeface="Times New Roman" panose="02020603050405020304" pitchFamily="18" charset="0"/>
              </a:rPr>
              <a:t>Lecciones adicionales y Preguntas de discusion</a:t>
            </a:r>
          </a:p>
          <a:p>
            <a:pPr lvl="0"/>
            <a:r>
              <a:rPr lang="en" dirty="0" smtClean="0">
                <a:cs typeface="Times New Roman" panose="02020603050405020304" pitchFamily="18" charset="0"/>
              </a:rPr>
              <a:t>Kit de herramientas de educador</a:t>
            </a:r>
            <a:endParaRPr lang="en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06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422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b="1" dirty="0">
                <a:latin typeface="+mn-lt"/>
                <a:cs typeface="Times New Roman" panose="02020603050405020304" pitchFamily="18" charset="0"/>
              </a:rPr>
              <a:t>2. La administracion del </a:t>
            </a:r>
            <a:r>
              <a:rPr lang="en" sz="36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en" sz="3600" b="1" dirty="0" smtClean="0">
                <a:latin typeface="+mn-lt"/>
                <a:cs typeface="Times New Roman" panose="02020603050405020304" pitchFamily="18" charset="0"/>
              </a:rPr>
            </a:br>
            <a:r>
              <a:rPr lang="en" sz="3600" b="1" dirty="0" smtClean="0">
                <a:latin typeface="+mn-lt"/>
                <a:cs typeface="Times New Roman" panose="02020603050405020304" pitchFamily="18" charset="0"/>
              </a:rPr>
              <a:t>dinero</a:t>
            </a:r>
            <a:r>
              <a:rPr lang="en" sz="3600" b="1" dirty="0">
                <a:latin typeface="+mn-lt"/>
                <a:cs typeface="Times New Roman" panose="02020603050405020304" pitchFamily="18" charset="0"/>
              </a:rPr>
              <a:t>: Revision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435" y="1622425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  <a:buNone/>
            </a:pPr>
            <a:r>
              <a:rPr lang="es-ES" b="1" dirty="0">
                <a:cs typeface="Times New Roman" panose="02020603050405020304" pitchFamily="18" charset="0"/>
              </a:rPr>
              <a:t>Q: "¿Por qué no funcionan los presupuestos</a:t>
            </a:r>
            <a:r>
              <a:rPr lang="es-ES" b="1" dirty="0" smtClean="0">
                <a:cs typeface="Times New Roman" panose="02020603050405020304" pitchFamily="18" charset="0"/>
              </a:rPr>
              <a:t>?"</a:t>
            </a:r>
            <a:endParaRPr lang="en" b="1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ES" dirty="0" smtClean="0">
                <a:cs typeface="Times New Roman" panose="02020603050405020304" pitchFamily="18" charset="0"/>
              </a:rPr>
              <a:t>Discuta: </a:t>
            </a:r>
            <a:r>
              <a:rPr lang="es-ES" dirty="0">
                <a:cs typeface="Times New Roman" panose="02020603050405020304" pitchFamily="18" charset="0"/>
              </a:rPr>
              <a:t>¿Por qué no </a:t>
            </a:r>
            <a:r>
              <a:rPr lang="es-ES" dirty="0" smtClean="0">
                <a:cs typeface="Times New Roman" panose="02020603050405020304" pitchFamily="18" charset="0"/>
              </a:rPr>
              <a:t>hacemos el </a:t>
            </a:r>
            <a:r>
              <a:rPr lang="es-ES" dirty="0">
                <a:cs typeface="Times New Roman" panose="02020603050405020304" pitchFamily="18" charset="0"/>
              </a:rPr>
              <a:t>presupuesto, </a:t>
            </a:r>
            <a:r>
              <a:rPr lang="es-ES" dirty="0" smtClean="0">
                <a:cs typeface="Times New Roman" panose="02020603050405020304" pitchFamily="18" charset="0"/>
              </a:rPr>
              <a:t>aun que sabemos que </a:t>
            </a:r>
            <a:r>
              <a:rPr lang="es-ES" dirty="0">
                <a:cs typeface="Times New Roman" panose="02020603050405020304" pitchFamily="18" charset="0"/>
              </a:rPr>
              <a:t>si es bueno para nosotros</a:t>
            </a:r>
            <a:r>
              <a:rPr lang="es-ES" dirty="0" smtClean="0">
                <a:cs typeface="Times New Roman" panose="02020603050405020304" pitchFamily="18" charset="0"/>
              </a:rPr>
              <a:t>?</a:t>
            </a:r>
            <a:endParaRPr lang="en" dirty="0" smtClean="0"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-ES" b="1" dirty="0">
                <a:cs typeface="Times New Roman" panose="02020603050405020304" pitchFamily="18" charset="0"/>
              </a:rPr>
              <a:t>Lluvia de ideas: </a:t>
            </a:r>
            <a:r>
              <a:rPr lang="es-ES" dirty="0" smtClean="0">
                <a:cs typeface="Times New Roman" panose="02020603050405020304" pitchFamily="18" charset="0"/>
              </a:rPr>
              <a:t>Imagínate que tienes </a:t>
            </a:r>
            <a:r>
              <a:rPr lang="es-ES" dirty="0">
                <a:cs typeface="Times New Roman" panose="02020603050405020304" pitchFamily="18" charset="0"/>
              </a:rPr>
              <a:t>que ayudar a </a:t>
            </a:r>
            <a:r>
              <a:rPr lang="es-ES" dirty="0" smtClean="0">
                <a:cs typeface="Times New Roman" panose="02020603050405020304" pitchFamily="18" charset="0"/>
              </a:rPr>
              <a:t>tu vecino quien es un </a:t>
            </a:r>
            <a:r>
              <a:rPr lang="es-ES" dirty="0">
                <a:cs typeface="Times New Roman" panose="02020603050405020304" pitchFamily="18" charset="0"/>
              </a:rPr>
              <a:t>niño de 5 años de edad, </a:t>
            </a:r>
            <a:r>
              <a:rPr lang="es-ES" dirty="0" smtClean="0">
                <a:cs typeface="Times New Roman" panose="02020603050405020304" pitchFamily="18" charset="0"/>
              </a:rPr>
              <a:t>a </a:t>
            </a:r>
            <a:r>
              <a:rPr lang="es-ES" dirty="0">
                <a:cs typeface="Times New Roman" panose="02020603050405020304" pitchFamily="18" charset="0"/>
              </a:rPr>
              <a:t>salvar </a:t>
            </a:r>
            <a:r>
              <a:rPr lang="es-ES" dirty="0" smtClean="0">
                <a:cs typeface="Times New Roman" panose="02020603050405020304" pitchFamily="18" charset="0"/>
              </a:rPr>
              <a:t>a para </a:t>
            </a:r>
            <a:r>
              <a:rPr lang="es-ES" dirty="0">
                <a:cs typeface="Times New Roman" panose="02020603050405020304" pitchFamily="18" charset="0"/>
              </a:rPr>
              <a:t>que pueda comprar un juguete grande. ¿Qué harías? ¿Cómo lo </a:t>
            </a:r>
            <a:r>
              <a:rPr lang="es-ES" dirty="0" smtClean="0">
                <a:cs typeface="Times New Roman" panose="02020603050405020304" pitchFamily="18" charset="0"/>
              </a:rPr>
              <a:t>harías </a:t>
            </a:r>
            <a:r>
              <a:rPr lang="es-ES" dirty="0">
                <a:cs typeface="Times New Roman" panose="02020603050405020304" pitchFamily="18" charset="0"/>
              </a:rPr>
              <a:t>divertido y emocionante? ¿Por qué habría </a:t>
            </a:r>
            <a:r>
              <a:rPr lang="es-ES" dirty="0" smtClean="0">
                <a:cs typeface="Times New Roman" panose="02020603050405020304" pitchFamily="18" charset="0"/>
              </a:rPr>
              <a:t>de hacer un </a:t>
            </a:r>
            <a:r>
              <a:rPr lang="es-ES" dirty="0">
                <a:cs typeface="Times New Roman" panose="02020603050405020304" pitchFamily="18" charset="0"/>
              </a:rPr>
              <a:t>presupuesto </a:t>
            </a:r>
            <a:r>
              <a:rPr lang="es-ES" dirty="0" smtClean="0">
                <a:cs typeface="Times New Roman" panose="02020603050405020304" pitchFamily="18" charset="0"/>
              </a:rPr>
              <a:t>con su </a:t>
            </a:r>
            <a:r>
              <a:rPr lang="es-ES" dirty="0">
                <a:cs typeface="Times New Roman" panose="02020603050405020304" pitchFamily="18" charset="0"/>
              </a:rPr>
              <a:t>dinero, incluso cuando él no tiene </a:t>
            </a:r>
            <a:r>
              <a:rPr lang="es-ES" dirty="0" smtClean="0">
                <a:cs typeface="Times New Roman" panose="02020603050405020304" pitchFamily="18" charset="0"/>
              </a:rPr>
              <a:t>mucho?</a:t>
            </a:r>
            <a:endParaRPr lang="en" dirty="0"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-ES" b="1" dirty="0" smtClean="0">
                <a:cs typeface="Times New Roman" panose="02020603050405020304" pitchFamily="18" charset="0"/>
              </a:rPr>
              <a:t>Reflejando: </a:t>
            </a:r>
            <a:r>
              <a:rPr lang="es-ES" dirty="0">
                <a:cs typeface="Times New Roman" panose="02020603050405020304" pitchFamily="18" charset="0"/>
              </a:rPr>
              <a:t>¿Cuáles son todas las formas </a:t>
            </a:r>
            <a:r>
              <a:rPr lang="es-ES" dirty="0" smtClean="0">
                <a:cs typeface="Times New Roman" panose="02020603050405020304" pitchFamily="18" charset="0"/>
              </a:rPr>
              <a:t>creativas que  </a:t>
            </a:r>
            <a:r>
              <a:rPr lang="es-ES" dirty="0">
                <a:cs typeface="Times New Roman" panose="02020603050405020304" pitchFamily="18" charset="0"/>
              </a:rPr>
              <a:t>alguien </a:t>
            </a:r>
            <a:r>
              <a:rPr lang="es-ES" dirty="0" smtClean="0">
                <a:cs typeface="Times New Roman" panose="02020603050405020304" pitchFamily="18" charset="0"/>
              </a:rPr>
              <a:t>podría crear un </a:t>
            </a:r>
            <a:r>
              <a:rPr lang="es-ES" dirty="0">
                <a:cs typeface="Times New Roman" panose="02020603050405020304" pitchFamily="18" charset="0"/>
              </a:rPr>
              <a:t>presupuesto? (Por ejemplo, dinero en efectivo, sobres, hojas de cálculo, software)</a:t>
            </a:r>
            <a:endParaRPr lang="en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23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b="1" dirty="0">
                <a:cs typeface="Times New Roman" panose="02020603050405020304" pitchFamily="18" charset="0"/>
              </a:rPr>
              <a:t>2. La administracion del </a:t>
            </a:r>
            <a:r>
              <a:rPr lang="en" sz="3600" b="1" dirty="0" smtClean="0">
                <a:cs typeface="Times New Roman" panose="02020603050405020304" pitchFamily="18" charset="0"/>
              </a:rPr>
              <a:t>dinero: Ejercicio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buNone/>
            </a:pPr>
            <a:r>
              <a:rPr lang="es-ES" b="1" dirty="0">
                <a:cs typeface="Times New Roman" panose="02020603050405020304" pitchFamily="18" charset="0"/>
              </a:rPr>
              <a:t>Q "¿Qué método de presupuestos funciona para mí</a:t>
            </a:r>
            <a:r>
              <a:rPr lang="es-ES" b="1" dirty="0" smtClean="0">
                <a:cs typeface="Times New Roman" panose="02020603050405020304" pitchFamily="18" charset="0"/>
              </a:rPr>
              <a:t>?”</a:t>
            </a:r>
            <a:endParaRPr lang="en" b="1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ES" b="1" dirty="0" smtClean="0">
                <a:cs typeface="Times New Roman" panose="02020603050405020304" pitchFamily="18" charset="0"/>
              </a:rPr>
              <a:t>Planifica </a:t>
            </a:r>
            <a:r>
              <a:rPr lang="es-ES" b="1" dirty="0">
                <a:cs typeface="Times New Roman" panose="02020603050405020304" pitchFamily="18" charset="0"/>
              </a:rPr>
              <a:t>y E</a:t>
            </a:r>
            <a:r>
              <a:rPr lang="es-ES" b="1" dirty="0" smtClean="0">
                <a:cs typeface="Times New Roman" panose="02020603050405020304" pitchFamily="18" charset="0"/>
              </a:rPr>
              <a:t>scribe: </a:t>
            </a:r>
            <a:r>
              <a:rPr lang="es-ES" dirty="0" smtClean="0">
                <a:cs typeface="Times New Roman" panose="02020603050405020304" pitchFamily="18" charset="0"/>
              </a:rPr>
              <a:t>Elije </a:t>
            </a:r>
            <a:r>
              <a:rPr lang="es-ES" dirty="0">
                <a:cs typeface="Times New Roman" panose="02020603050405020304" pitchFamily="18" charset="0"/>
              </a:rPr>
              <a:t>una de las estrategias presupuestarias de antes. </a:t>
            </a:r>
            <a:r>
              <a:rPr lang="es-ES" dirty="0" smtClean="0">
                <a:cs typeface="Times New Roman" panose="02020603050405020304" pitchFamily="18" charset="0"/>
              </a:rPr>
              <a:t>Has </a:t>
            </a:r>
            <a:r>
              <a:rPr lang="es-ES" dirty="0">
                <a:cs typeface="Times New Roman" panose="02020603050405020304" pitchFamily="18" charset="0"/>
              </a:rPr>
              <a:t>de cuenta que </a:t>
            </a:r>
            <a:r>
              <a:rPr lang="es-ES" dirty="0" smtClean="0">
                <a:cs typeface="Times New Roman" panose="02020603050405020304" pitchFamily="18" charset="0"/>
              </a:rPr>
              <a:t>estás </a:t>
            </a:r>
            <a:r>
              <a:rPr lang="es-ES" dirty="0">
                <a:cs typeface="Times New Roman" panose="02020603050405020304" pitchFamily="18" charset="0"/>
              </a:rPr>
              <a:t>utilizando esto durante un mes. ¿Qué </a:t>
            </a:r>
            <a:r>
              <a:rPr lang="es-ES" dirty="0" smtClean="0">
                <a:cs typeface="Times New Roman" panose="02020603050405020304" pitchFamily="18" charset="0"/>
              </a:rPr>
              <a:t>tendrás </a:t>
            </a:r>
            <a:r>
              <a:rPr lang="es-ES" dirty="0">
                <a:cs typeface="Times New Roman" panose="02020603050405020304" pitchFamily="18" charset="0"/>
              </a:rPr>
              <a:t>que hacer cada día o cada semana para </a:t>
            </a:r>
            <a:r>
              <a:rPr lang="es-ES" dirty="0" smtClean="0">
                <a:cs typeface="Times New Roman" panose="02020603050405020304" pitchFamily="18" charset="0"/>
              </a:rPr>
              <a:t>asegurarte </a:t>
            </a:r>
            <a:r>
              <a:rPr lang="es-ES" dirty="0">
                <a:cs typeface="Times New Roman" panose="02020603050405020304" pitchFamily="18" charset="0"/>
              </a:rPr>
              <a:t>de que </a:t>
            </a:r>
            <a:r>
              <a:rPr lang="es-ES" dirty="0" smtClean="0">
                <a:cs typeface="Times New Roman" panose="02020603050405020304" pitchFamily="18" charset="0"/>
              </a:rPr>
              <a:t>mantengas tu presupuesto </a:t>
            </a:r>
            <a:r>
              <a:rPr lang="es-ES" dirty="0">
                <a:cs typeface="Times New Roman" panose="02020603050405020304" pitchFamily="18" charset="0"/>
              </a:rPr>
              <a:t>hasta la fecha? ¿Cómo </a:t>
            </a:r>
            <a:r>
              <a:rPr lang="es-ES" dirty="0" smtClean="0">
                <a:cs typeface="Times New Roman" panose="02020603050405020304" pitchFamily="18" charset="0"/>
              </a:rPr>
              <a:t>vas a mantener </a:t>
            </a:r>
            <a:r>
              <a:rPr lang="es-ES" dirty="0">
                <a:cs typeface="Times New Roman" panose="02020603050405020304" pitchFamily="18" charset="0"/>
              </a:rPr>
              <a:t>motivado y comprometido con este presupuesto? </a:t>
            </a:r>
            <a:r>
              <a:rPr lang="es-ES" dirty="0" smtClean="0">
                <a:cs typeface="Times New Roman" panose="02020603050405020304" pitchFamily="18" charset="0"/>
              </a:rPr>
              <a:t>Escríbelo.</a:t>
            </a:r>
            <a:endParaRPr lang="en" dirty="0" smtClean="0"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-ES" b="1" dirty="0" smtClean="0">
                <a:cs typeface="Times New Roman" panose="02020603050405020304" pitchFamily="18" charset="0"/>
              </a:rPr>
              <a:t>Compartir: </a:t>
            </a:r>
            <a:r>
              <a:rPr lang="es-ES" dirty="0" smtClean="0">
                <a:cs typeface="Times New Roman" panose="02020603050405020304" pitchFamily="18" charset="0"/>
              </a:rPr>
              <a:t>Comparte tu estrategia de presupuestos con la clase</a:t>
            </a:r>
            <a:endParaRPr lang="en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cs typeface="Times New Roman" panose="02020603050405020304" pitchFamily="18" charset="0"/>
              </a:rPr>
              <a:t>3. Herramientas de </a:t>
            </a:r>
            <a:r>
              <a:rPr lang="es-ES" sz="3600" b="1" dirty="0" smtClean="0">
                <a:cs typeface="Times New Roman" panose="02020603050405020304" pitchFamily="18" charset="0"/>
              </a:rPr>
              <a:t>Dinero: </a:t>
            </a:r>
            <a:r>
              <a:rPr lang="es-ES" sz="3600" b="1" dirty="0">
                <a:cs typeface="Times New Roman" panose="02020603050405020304" pitchFamily="18" charset="0"/>
              </a:rPr>
              <a:t>Revisión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rgbClr val="000000"/>
              </a:buClr>
              <a:buSzPct val="45833"/>
              <a:buNone/>
            </a:pPr>
            <a:r>
              <a:rPr lang="es-ES" dirty="0">
                <a:cs typeface="Times New Roman" panose="02020603050405020304" pitchFamily="18" charset="0"/>
              </a:rPr>
              <a:t>Revisar y discutir FUNDAMENTOS DEL DINERO SECCIÓN 3: ponerlo en </a:t>
            </a:r>
            <a:r>
              <a:rPr lang="es-ES" dirty="0" smtClean="0">
                <a:cs typeface="Times New Roman" panose="02020603050405020304" pitchFamily="18" charset="0"/>
              </a:rPr>
              <a:t>acción</a:t>
            </a:r>
            <a:endParaRPr lang="en" b="1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-ES" b="1" dirty="0">
                <a:cs typeface="Times New Roman" panose="02020603050405020304" pitchFamily="18" charset="0"/>
              </a:rPr>
              <a:t>Comparación de tipos de cuenta: </a:t>
            </a:r>
            <a:r>
              <a:rPr lang="es-ES" dirty="0">
                <a:cs typeface="Times New Roman" panose="02020603050405020304" pitchFamily="18" charset="0"/>
              </a:rPr>
              <a:t>ahorros, cheques, CD, etc</a:t>
            </a:r>
            <a:r>
              <a:rPr lang="es-ES" dirty="0" smtClean="0">
                <a:cs typeface="Times New Roman" panose="02020603050405020304" pitchFamily="18" charset="0"/>
              </a:rPr>
              <a:t>.</a:t>
            </a:r>
            <a:endParaRPr lang="en" dirty="0" smtClean="0"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-ES" b="1" dirty="0">
                <a:cs typeface="Times New Roman" panose="02020603050405020304" pitchFamily="18" charset="0"/>
              </a:rPr>
              <a:t>Comparación de los tipos de pago: </a:t>
            </a:r>
            <a:r>
              <a:rPr lang="es-ES" dirty="0">
                <a:cs typeface="Times New Roman" panose="02020603050405020304" pitchFamily="18" charset="0"/>
              </a:rPr>
              <a:t>crédito, débito, cheque, </a:t>
            </a:r>
            <a:r>
              <a:rPr lang="es-ES" dirty="0" err="1" smtClean="0">
                <a:cs typeface="Times New Roman" panose="02020603050405020304" pitchFamily="18" charset="0"/>
              </a:rPr>
              <a:t>etc</a:t>
            </a:r>
            <a:r>
              <a:rPr lang="en" dirty="0" smtClean="0">
                <a:cs typeface="Times New Roman" panose="02020603050405020304" pitchFamily="18" charset="0"/>
              </a:rPr>
              <a:t>.</a:t>
            </a:r>
            <a:endParaRPr lang="en" dirty="0"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-ES" b="1" dirty="0">
                <a:cs typeface="Times New Roman" panose="02020603050405020304" pitchFamily="18" charset="0"/>
              </a:rPr>
              <a:t>Tenga cuidado con las costosas alternativas: </a:t>
            </a:r>
            <a:r>
              <a:rPr lang="es-ES" dirty="0">
                <a:cs typeface="Times New Roman" panose="02020603050405020304" pitchFamily="18" charset="0"/>
              </a:rPr>
              <a:t>los préstamos de día de pago, cobro de cheques, tarjetas de prepago, etc.</a:t>
            </a:r>
            <a:endParaRPr lang="en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70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/>
              <a:t>3. Herramientas de </a:t>
            </a:r>
            <a:r>
              <a:rPr lang="es-ES" sz="3600" b="1" dirty="0" smtClean="0"/>
              <a:t>Dinero: Discusión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s-ES" b="1" dirty="0">
                <a:cs typeface="Times New Roman" panose="02020603050405020304" pitchFamily="18" charset="0"/>
              </a:rPr>
              <a:t>Q: "¿Qué tipo de cuentas y productos </a:t>
            </a:r>
            <a:r>
              <a:rPr lang="es-ES" b="1" dirty="0" smtClean="0">
                <a:cs typeface="Times New Roman" panose="02020603050405020304" pitchFamily="18" charset="0"/>
              </a:rPr>
              <a:t>necesitas?"</a:t>
            </a:r>
            <a:endParaRPr lang="en" b="1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ES" b="1" dirty="0">
                <a:cs typeface="Times New Roman" panose="02020603050405020304" pitchFamily="18" charset="0"/>
              </a:rPr>
              <a:t>Lluvia de ideas: </a:t>
            </a:r>
            <a:r>
              <a:rPr lang="es-ES" dirty="0">
                <a:cs typeface="Times New Roman" panose="02020603050405020304" pitchFamily="18" charset="0"/>
              </a:rPr>
              <a:t>¿Qué tipos de cuentas bancarias o productos </a:t>
            </a:r>
            <a:r>
              <a:rPr lang="es-ES" dirty="0" smtClean="0">
                <a:cs typeface="Times New Roman" panose="02020603050405020304" pitchFamily="18" charset="0"/>
              </a:rPr>
              <a:t>financieros utilizas tu?</a:t>
            </a:r>
            <a:endParaRPr lang="en" dirty="0"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-ES" b="1" dirty="0">
                <a:cs typeface="Times New Roman" panose="02020603050405020304" pitchFamily="18" charset="0"/>
              </a:rPr>
              <a:t>Discutir: </a:t>
            </a:r>
            <a:r>
              <a:rPr lang="es-ES" dirty="0">
                <a:cs typeface="Times New Roman" panose="02020603050405020304" pitchFamily="18" charset="0"/>
              </a:rPr>
              <a:t>¿Por qué </a:t>
            </a:r>
            <a:r>
              <a:rPr lang="es-ES" dirty="0" smtClean="0">
                <a:cs typeface="Times New Roman" panose="02020603050405020304" pitchFamily="18" charset="0"/>
              </a:rPr>
              <a:t>elegiste </a:t>
            </a:r>
            <a:r>
              <a:rPr lang="es-ES" dirty="0">
                <a:cs typeface="Times New Roman" panose="02020603050405020304" pitchFamily="18" charset="0"/>
              </a:rPr>
              <a:t>esas cuentas y productos? ¿Qué te gusta de ellos? ¿Qué no </a:t>
            </a:r>
            <a:r>
              <a:rPr lang="es-ES" dirty="0" smtClean="0">
                <a:cs typeface="Times New Roman" panose="02020603050405020304" pitchFamily="18" charset="0"/>
              </a:rPr>
              <a:t>te </a:t>
            </a:r>
            <a:r>
              <a:rPr lang="es-ES" dirty="0">
                <a:cs typeface="Times New Roman" panose="02020603050405020304" pitchFamily="18" charset="0"/>
              </a:rPr>
              <a:t>gusta de ellos? Anote los pros y los contras de cada tipo de cuenta o producto.</a:t>
            </a:r>
            <a:endParaRPr lang="en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9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cs typeface="Times New Roman" panose="02020603050405020304" pitchFamily="18" charset="0"/>
              </a:rPr>
              <a:t>3. Herramientas de Dinero</a:t>
            </a:r>
            <a:r>
              <a:rPr lang="es-ES" sz="3600" b="1" dirty="0" smtClean="0">
                <a:cs typeface="Times New Roman" panose="02020603050405020304" pitchFamily="18" charset="0"/>
              </a:rPr>
              <a:t>: Ejercicio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None/>
            </a:pPr>
            <a:r>
              <a:rPr lang="es-ES" b="1" dirty="0">
                <a:cs typeface="Times New Roman" panose="02020603050405020304" pitchFamily="18" charset="0"/>
              </a:rPr>
              <a:t>Q: "¿Cómo elijo lo que es mejor para mí</a:t>
            </a:r>
            <a:r>
              <a:rPr lang="es-ES" b="1" dirty="0" smtClean="0">
                <a:cs typeface="Times New Roman" panose="02020603050405020304" pitchFamily="18" charset="0"/>
              </a:rPr>
              <a:t>?"</a:t>
            </a:r>
            <a:endParaRPr lang="en" b="1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ES" b="1" dirty="0">
                <a:cs typeface="Times New Roman" panose="02020603050405020304" pitchFamily="18" charset="0"/>
              </a:rPr>
              <a:t>Reflexionar y </a:t>
            </a:r>
            <a:r>
              <a:rPr lang="es-ES" b="1" dirty="0" smtClean="0">
                <a:cs typeface="Times New Roman" panose="02020603050405020304" pitchFamily="18" charset="0"/>
              </a:rPr>
              <a:t>Escribe: </a:t>
            </a:r>
            <a:r>
              <a:rPr lang="es-ES" dirty="0" smtClean="0">
                <a:cs typeface="Times New Roman" panose="02020603050405020304" pitchFamily="18" charset="0"/>
              </a:rPr>
              <a:t>Imagínate </a:t>
            </a:r>
            <a:r>
              <a:rPr lang="es-ES" dirty="0">
                <a:cs typeface="Times New Roman" panose="02020603050405020304" pitchFamily="18" charset="0"/>
              </a:rPr>
              <a:t>que un amigo v</a:t>
            </a:r>
            <a:r>
              <a:rPr lang="es-ES" dirty="0" smtClean="0">
                <a:cs typeface="Times New Roman" panose="02020603050405020304" pitchFamily="18" charset="0"/>
              </a:rPr>
              <a:t>a </a:t>
            </a:r>
            <a:r>
              <a:rPr lang="es-ES" dirty="0">
                <a:cs typeface="Times New Roman" panose="02020603050405020304" pitchFamily="18" charset="0"/>
              </a:rPr>
              <a:t>a venir a los EE.UU. por primera vez y que nunca </a:t>
            </a:r>
            <a:r>
              <a:rPr lang="es-ES" dirty="0" smtClean="0">
                <a:cs typeface="Times New Roman" panose="02020603050405020304" pitchFamily="18" charset="0"/>
              </a:rPr>
              <a:t> ella había </a:t>
            </a:r>
            <a:r>
              <a:rPr lang="es-ES" dirty="0">
                <a:cs typeface="Times New Roman" panose="02020603050405020304" pitchFamily="18" charset="0"/>
              </a:rPr>
              <a:t>utilizado una cuenta bancaria o un producto financiero antes. ¿Qué le </a:t>
            </a:r>
            <a:r>
              <a:rPr lang="es-ES" dirty="0" smtClean="0">
                <a:cs typeface="Times New Roman" panose="02020603050405020304" pitchFamily="18" charset="0"/>
              </a:rPr>
              <a:t>dirías tu que haga? </a:t>
            </a:r>
            <a:r>
              <a:rPr lang="es-ES" dirty="0">
                <a:cs typeface="Times New Roman" panose="02020603050405020304" pitchFamily="18" charset="0"/>
              </a:rPr>
              <a:t>¿Cómo le </a:t>
            </a:r>
            <a:r>
              <a:rPr lang="es-ES" dirty="0" smtClean="0">
                <a:cs typeface="Times New Roman" panose="02020603050405020304" pitchFamily="18" charset="0"/>
              </a:rPr>
              <a:t>ayudarías </a:t>
            </a:r>
            <a:r>
              <a:rPr lang="es-ES" dirty="0">
                <a:cs typeface="Times New Roman" panose="02020603050405020304" pitchFamily="18" charset="0"/>
              </a:rPr>
              <a:t>a decidir qué cuentas o productos para obtener? Escríbelo</a:t>
            </a:r>
            <a:r>
              <a:rPr lang="es-ES" dirty="0" smtClean="0">
                <a:cs typeface="Times New Roman" panose="02020603050405020304" pitchFamily="18" charset="0"/>
              </a:rPr>
              <a:t>.</a:t>
            </a:r>
            <a:endParaRPr lang="en" dirty="0"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-ES" b="1" dirty="0" smtClean="0">
                <a:cs typeface="Times New Roman" panose="02020603050405020304" pitchFamily="18" charset="0"/>
              </a:rPr>
              <a:t>Comparta: </a:t>
            </a:r>
            <a:r>
              <a:rPr lang="es-ES" dirty="0" smtClean="0">
                <a:cs typeface="Times New Roman" panose="02020603050405020304" pitchFamily="18" charset="0"/>
              </a:rPr>
              <a:t>Comparta </a:t>
            </a:r>
            <a:r>
              <a:rPr lang="es-ES" dirty="0">
                <a:cs typeface="Times New Roman" panose="02020603050405020304" pitchFamily="18" charset="0"/>
              </a:rPr>
              <a:t>tu reflejo de la clase</a:t>
            </a:r>
            <a:r>
              <a:rPr lang="es-ES" dirty="0" smtClean="0">
                <a:cs typeface="Times New Roman" panose="02020603050405020304" pitchFamily="18" charset="0"/>
              </a:rPr>
              <a:t>.</a:t>
            </a:r>
            <a:endParaRPr lang="en" dirty="0"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-ES" b="1" dirty="0">
                <a:cs typeface="Times New Roman" panose="02020603050405020304" pitchFamily="18" charset="0"/>
              </a:rPr>
              <a:t>Discutir: </a:t>
            </a:r>
            <a:r>
              <a:rPr lang="es-ES" dirty="0">
                <a:cs typeface="Times New Roman" panose="02020603050405020304" pitchFamily="18" charset="0"/>
              </a:rPr>
              <a:t>¿Cómo </a:t>
            </a:r>
            <a:r>
              <a:rPr lang="es-ES" dirty="0" smtClean="0">
                <a:cs typeface="Times New Roman" panose="02020603050405020304" pitchFamily="18" charset="0"/>
              </a:rPr>
              <a:t>te ayudarías a ti </a:t>
            </a:r>
            <a:r>
              <a:rPr lang="es-ES" dirty="0">
                <a:cs typeface="Times New Roman" panose="02020603050405020304" pitchFamily="18" charset="0"/>
              </a:rPr>
              <a:t>mismo </a:t>
            </a:r>
            <a:r>
              <a:rPr lang="es-ES" dirty="0" smtClean="0">
                <a:cs typeface="Times New Roman" panose="02020603050405020304" pitchFamily="18" charset="0"/>
              </a:rPr>
              <a:t>hacer </a:t>
            </a:r>
            <a:r>
              <a:rPr lang="es-ES" dirty="0">
                <a:cs typeface="Times New Roman" panose="02020603050405020304" pitchFamily="18" charset="0"/>
              </a:rPr>
              <a:t>las mismas buenas </a:t>
            </a:r>
            <a:r>
              <a:rPr lang="es-ES" dirty="0" smtClean="0">
                <a:cs typeface="Times New Roman" panose="02020603050405020304" pitchFamily="18" charset="0"/>
              </a:rPr>
              <a:t>decisiones? </a:t>
            </a:r>
            <a:r>
              <a:rPr lang="es-ES" dirty="0">
                <a:cs typeface="Times New Roman" panose="02020603050405020304" pitchFamily="18" charset="0"/>
              </a:rPr>
              <a:t>¿Qué herramientas </a:t>
            </a:r>
            <a:r>
              <a:rPr lang="es-ES" dirty="0" smtClean="0">
                <a:cs typeface="Times New Roman" panose="02020603050405020304" pitchFamily="18" charset="0"/>
              </a:rPr>
              <a:t>cambiarias </a:t>
            </a:r>
            <a:r>
              <a:rPr lang="es-ES" dirty="0">
                <a:cs typeface="Times New Roman" panose="02020603050405020304" pitchFamily="18" charset="0"/>
              </a:rPr>
              <a:t>ahora?</a:t>
            </a:r>
            <a:endParaRPr lang="en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b="1" dirty="0" smtClean="0">
                <a:cs typeface="Times New Roman" panose="02020603050405020304" pitchFamily="18" charset="0"/>
              </a:rPr>
              <a:t>Toma Accion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ES" sz="2400" b="1" dirty="0" smtClean="0">
                <a:cs typeface="Times New Roman" panose="02020603050405020304" pitchFamily="18" charset="0"/>
              </a:rPr>
              <a:t>Anota tus metas</a:t>
            </a:r>
            <a:r>
              <a:rPr lang="es-ES" sz="2400" dirty="0" smtClean="0">
                <a:cs typeface="Times New Roman" panose="02020603050405020304" pitchFamily="18" charset="0"/>
              </a:rPr>
              <a:t>: Mantén esto en un </a:t>
            </a:r>
            <a:r>
              <a:rPr lang="es-ES" sz="2400" dirty="0">
                <a:cs typeface="Times New Roman" panose="02020603050405020304" pitchFamily="18" charset="0"/>
              </a:rPr>
              <a:t>lugar especial para recordar </a:t>
            </a:r>
            <a:r>
              <a:rPr lang="es-ES" sz="2400" dirty="0" smtClean="0">
                <a:cs typeface="Times New Roman" panose="02020603050405020304" pitchFamily="18" charset="0"/>
              </a:rPr>
              <a:t>(tu meta </a:t>
            </a:r>
            <a:r>
              <a:rPr lang="es-ES" sz="2400" dirty="0">
                <a:cs typeface="Times New Roman" panose="02020603050405020304" pitchFamily="18" charset="0"/>
              </a:rPr>
              <a:t>y el costo de la meta</a:t>
            </a:r>
            <a:r>
              <a:rPr lang="es-ES" sz="2400" dirty="0" smtClean="0">
                <a:cs typeface="Times New Roman" panose="02020603050405020304" pitchFamily="18" charset="0"/>
              </a:rPr>
              <a:t>)</a:t>
            </a:r>
            <a:endParaRPr lang="en" sz="2400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ES" sz="2400" b="1" dirty="0" smtClean="0">
                <a:cs typeface="Times New Roman" panose="02020603050405020304" pitchFamily="18" charset="0"/>
              </a:rPr>
              <a:t>Elije </a:t>
            </a:r>
            <a:r>
              <a:rPr lang="es-ES" sz="2400" b="1" dirty="0">
                <a:cs typeface="Times New Roman" panose="02020603050405020304" pitchFamily="18" charset="0"/>
              </a:rPr>
              <a:t>una estrategia de plan de gastos</a:t>
            </a:r>
            <a:r>
              <a:rPr lang="es-ES" sz="2400" b="1" dirty="0" smtClean="0">
                <a:cs typeface="Times New Roman" panose="02020603050405020304" pitchFamily="18" charset="0"/>
              </a:rPr>
              <a:t>:</a:t>
            </a:r>
            <a:endParaRPr lang="en" sz="2400" b="1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s-ES" dirty="0">
                <a:cs typeface="Times New Roman" panose="02020603050405020304" pitchFamily="18" charset="0"/>
              </a:rPr>
              <a:t>Plan de Gastos </a:t>
            </a:r>
            <a:r>
              <a:rPr lang="es-ES" dirty="0" smtClean="0">
                <a:cs typeface="Times New Roman" panose="02020603050405020304" pitchFamily="18" charset="0"/>
              </a:rPr>
              <a:t>clásica</a:t>
            </a:r>
            <a:endParaRPr lang="en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s-ES" dirty="0">
                <a:cs typeface="Times New Roman" panose="02020603050405020304" pitchFamily="18" charset="0"/>
              </a:rPr>
              <a:t>Sistema de sobres</a:t>
            </a:r>
            <a:r>
              <a:rPr lang="en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 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s-ES" dirty="0">
                <a:cs typeface="Times New Roman" panose="02020603050405020304" pitchFamily="18" charset="0"/>
              </a:rPr>
              <a:t>Sistema de tarjeta de </a:t>
            </a:r>
            <a:r>
              <a:rPr lang="es-ES" dirty="0" smtClean="0">
                <a:cs typeface="Times New Roman" panose="02020603050405020304" pitchFamily="18" charset="0"/>
              </a:rPr>
              <a:t>débito</a:t>
            </a:r>
            <a:endParaRPr lang="en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s-ES" dirty="0">
                <a:cs typeface="Times New Roman" panose="02020603050405020304" pitchFamily="18" charset="0"/>
              </a:rPr>
              <a:t>Llegar a </a:t>
            </a:r>
            <a:r>
              <a:rPr lang="es-ES" dirty="0" smtClean="0">
                <a:cs typeface="Times New Roman" panose="02020603050405020304" pitchFamily="18" charset="0"/>
              </a:rPr>
              <a:t>cero</a:t>
            </a:r>
            <a:endParaRPr lang="en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s-ES" dirty="0">
                <a:cs typeface="Times New Roman" panose="02020603050405020304" pitchFamily="18" charset="0"/>
              </a:rPr>
              <a:t>Sistema de Gastos abierto</a:t>
            </a:r>
            <a:endParaRPr lang="en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7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b="1" dirty="0">
                <a:cs typeface="Times New Roman" panose="02020603050405020304" pitchFamily="18" charset="0"/>
              </a:rPr>
              <a:t>Toma Accion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ES" b="1" dirty="0" smtClean="0">
                <a:cs typeface="Times New Roman" panose="02020603050405020304" pitchFamily="18" charset="0"/>
              </a:rPr>
              <a:t>Decide </a:t>
            </a:r>
            <a:r>
              <a:rPr lang="es-ES" b="1" dirty="0">
                <a:cs typeface="Times New Roman" panose="02020603050405020304" pitchFamily="18" charset="0"/>
              </a:rPr>
              <a:t>qué tipo de cuenta </a:t>
            </a:r>
            <a:r>
              <a:rPr lang="es-ES" b="1" dirty="0" smtClean="0">
                <a:cs typeface="Times New Roman" panose="02020603050405020304" pitchFamily="18" charset="0"/>
              </a:rPr>
              <a:t>quieres: </a:t>
            </a:r>
            <a:r>
              <a:rPr lang="es-ES" dirty="0">
                <a:cs typeface="Times New Roman" panose="02020603050405020304" pitchFamily="18" charset="0"/>
              </a:rPr>
              <a:t>cheques, ahorros, CD, mercado de dinero, cuentas en </a:t>
            </a:r>
            <a:r>
              <a:rPr lang="es-ES" dirty="0" smtClean="0">
                <a:cs typeface="Times New Roman" panose="02020603050405020304" pitchFamily="18" charset="0"/>
              </a:rPr>
              <a:t>línea</a:t>
            </a:r>
            <a:endParaRPr lang="en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ES" b="1" dirty="0" smtClean="0">
                <a:cs typeface="Times New Roman" panose="02020603050405020304" pitchFamily="18" charset="0"/>
              </a:rPr>
              <a:t>Elige </a:t>
            </a:r>
            <a:r>
              <a:rPr lang="es-ES" b="1" dirty="0">
                <a:cs typeface="Times New Roman" panose="02020603050405020304" pitchFamily="18" charset="0"/>
              </a:rPr>
              <a:t>el tipo de pago adecuado para </a:t>
            </a:r>
            <a:r>
              <a:rPr lang="es-ES" b="1" dirty="0" smtClean="0">
                <a:cs typeface="Times New Roman" panose="02020603050405020304" pitchFamily="18" charset="0"/>
              </a:rPr>
              <a:t>tu </a:t>
            </a:r>
            <a:r>
              <a:rPr lang="es-ES" b="1" dirty="0">
                <a:cs typeface="Times New Roman" panose="02020603050405020304" pitchFamily="18" charset="0"/>
              </a:rPr>
              <a:t>situación y </a:t>
            </a:r>
            <a:r>
              <a:rPr lang="es-ES" b="1" dirty="0" smtClean="0">
                <a:cs typeface="Times New Roman" panose="02020603050405020304" pitchFamily="18" charset="0"/>
              </a:rPr>
              <a:t>determina </a:t>
            </a:r>
            <a:r>
              <a:rPr lang="es-ES" b="1" dirty="0">
                <a:cs typeface="Times New Roman" panose="02020603050405020304" pitchFamily="18" charset="0"/>
              </a:rPr>
              <a:t>cómo </a:t>
            </a:r>
            <a:r>
              <a:rPr lang="es-ES" b="1" dirty="0" smtClean="0">
                <a:cs typeface="Times New Roman" panose="02020603050405020304" pitchFamily="18" charset="0"/>
              </a:rPr>
              <a:t>te </a:t>
            </a:r>
            <a:r>
              <a:rPr lang="es-ES" b="1" dirty="0">
                <a:cs typeface="Times New Roman" panose="02020603050405020304" pitchFamily="18" charset="0"/>
              </a:rPr>
              <a:t>va a ayudar a </a:t>
            </a:r>
            <a:r>
              <a:rPr lang="es-ES" b="1" dirty="0" smtClean="0">
                <a:cs typeface="Times New Roman" panose="02020603050405020304" pitchFamily="18" charset="0"/>
              </a:rPr>
              <a:t>ti </a:t>
            </a:r>
            <a:r>
              <a:rPr lang="es-ES" b="1" dirty="0">
                <a:cs typeface="Times New Roman" panose="02020603050405020304" pitchFamily="18" charset="0"/>
              </a:rPr>
              <a:t>y lo que </a:t>
            </a:r>
            <a:r>
              <a:rPr lang="es-ES" b="1" dirty="0" smtClean="0">
                <a:cs typeface="Times New Roman" panose="02020603050405020304" pitchFamily="18" charset="0"/>
              </a:rPr>
              <a:t>te </a:t>
            </a:r>
            <a:r>
              <a:rPr lang="es-ES" b="1" dirty="0">
                <a:cs typeface="Times New Roman" panose="02020603050405020304" pitchFamily="18" charset="0"/>
              </a:rPr>
              <a:t>costará: </a:t>
            </a:r>
            <a:r>
              <a:rPr lang="es-ES" dirty="0">
                <a:cs typeface="Times New Roman" panose="02020603050405020304" pitchFamily="18" charset="0"/>
              </a:rPr>
              <a:t>dinero en efectivo, tarjeta de débito, crédito, pagos en línea y pagos alternativos</a:t>
            </a:r>
            <a:endParaRPr lang="en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1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cs typeface="Times New Roman" panose="02020603050405020304" pitchFamily="18" charset="0"/>
              </a:rPr>
              <a:t>Envolver: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fontScale="92500"/>
          </a:bodyPr>
          <a:lstStyle/>
          <a:p>
            <a:pPr lvl="0">
              <a:spcBef>
                <a:spcPts val="0"/>
              </a:spcBef>
              <a:buNone/>
            </a:pPr>
            <a:r>
              <a:rPr lang="es-ES" b="1" dirty="0" smtClean="0">
                <a:cs typeface="Times New Roman" panose="02020603050405020304" pitchFamily="18" charset="0"/>
              </a:rPr>
              <a:t>Usando tu dinero </a:t>
            </a:r>
            <a:r>
              <a:rPr lang="es-ES" b="1" dirty="0">
                <a:cs typeface="Times New Roman" panose="02020603050405020304" pitchFamily="18" charset="0"/>
              </a:rPr>
              <a:t>hoy y </a:t>
            </a:r>
            <a:r>
              <a:rPr lang="es-ES" b="1" dirty="0" smtClean="0">
                <a:cs typeface="Times New Roman" panose="02020603050405020304" pitchFamily="18" charset="0"/>
              </a:rPr>
              <a:t>mañana</a:t>
            </a:r>
            <a:endParaRPr lang="en" b="1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s-ES" b="1" dirty="0">
                <a:cs typeface="Times New Roman" panose="02020603050405020304" pitchFamily="18" charset="0"/>
              </a:rPr>
              <a:t>Objetivos de dinero: </a:t>
            </a:r>
            <a:r>
              <a:rPr lang="es-ES" dirty="0">
                <a:cs typeface="Times New Roman" panose="02020603050405020304" pitchFamily="18" charset="0"/>
              </a:rPr>
              <a:t>no hay elección "correcta" con </a:t>
            </a:r>
            <a:r>
              <a:rPr lang="es-ES" dirty="0" smtClean="0">
                <a:cs typeface="Times New Roman" panose="02020603050405020304" pitchFamily="18" charset="0"/>
              </a:rPr>
              <a:t>tu </a:t>
            </a:r>
            <a:r>
              <a:rPr lang="es-ES" dirty="0">
                <a:cs typeface="Times New Roman" panose="02020603050405020304" pitchFamily="18" charset="0"/>
              </a:rPr>
              <a:t>dinero; </a:t>
            </a:r>
            <a:r>
              <a:rPr lang="es-ES" dirty="0" smtClean="0">
                <a:cs typeface="Times New Roman" panose="02020603050405020304" pitchFamily="18" charset="0"/>
              </a:rPr>
              <a:t>has </a:t>
            </a:r>
            <a:r>
              <a:rPr lang="es-ES" dirty="0">
                <a:cs typeface="Times New Roman" panose="02020603050405020304" pitchFamily="18" charset="0"/>
              </a:rPr>
              <a:t>la mejor elección posible con </a:t>
            </a:r>
            <a:r>
              <a:rPr lang="es-ES" dirty="0" smtClean="0">
                <a:cs typeface="Times New Roman" panose="02020603050405020304" pitchFamily="18" charset="0"/>
              </a:rPr>
              <a:t>tu dinero basado </a:t>
            </a:r>
            <a:r>
              <a:rPr lang="es-ES" dirty="0">
                <a:cs typeface="Times New Roman" panose="02020603050405020304" pitchFamily="18" charset="0"/>
              </a:rPr>
              <a:t>a </a:t>
            </a:r>
            <a:r>
              <a:rPr lang="es-ES" dirty="0" smtClean="0">
                <a:cs typeface="Times New Roman" panose="02020603050405020304" pitchFamily="18" charset="0"/>
              </a:rPr>
              <a:t>tus </a:t>
            </a:r>
            <a:r>
              <a:rPr lang="es-ES" dirty="0">
                <a:cs typeface="Times New Roman" panose="02020603050405020304" pitchFamily="18" charset="0"/>
              </a:rPr>
              <a:t>objetivos y </a:t>
            </a:r>
            <a:r>
              <a:rPr lang="es-ES" dirty="0" smtClean="0">
                <a:cs typeface="Times New Roman" panose="02020603050405020304" pitchFamily="18" charset="0"/>
              </a:rPr>
              <a:t>necesidades</a:t>
            </a:r>
            <a:endParaRPr lang="en" dirty="0" smtClean="0"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s-ES" b="1" dirty="0" smtClean="0">
                <a:cs typeface="Times New Roman" panose="02020603050405020304" pitchFamily="18" charset="0"/>
              </a:rPr>
              <a:t>Administración del dinero: </a:t>
            </a:r>
            <a:r>
              <a:rPr lang="es-ES" dirty="0" smtClean="0">
                <a:cs typeface="Times New Roman" panose="02020603050405020304" pitchFamily="18" charset="0"/>
              </a:rPr>
              <a:t>Elije un estilo de presupuestos que funciona mejor para ti. Y aún lo más importante es elegir la motivación correcta!</a:t>
            </a:r>
            <a:endParaRPr lang="en" dirty="0" smtClean="0"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s-ES" b="1" dirty="0" smtClean="0">
                <a:cs typeface="Times New Roman" panose="02020603050405020304" pitchFamily="18" charset="0"/>
              </a:rPr>
              <a:t>Herramientas de dinero: </a:t>
            </a:r>
            <a:r>
              <a:rPr lang="es-ES" dirty="0" smtClean="0">
                <a:cs typeface="Times New Roman" panose="02020603050405020304" pitchFamily="18" charset="0"/>
              </a:rPr>
              <a:t>Busca lo que funciona mejor para ti. Es posible utilizar diferentes herramientas en diferentes situaciones</a:t>
            </a:r>
            <a:endParaRPr lang="en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5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b="1" dirty="0" smtClean="0">
                <a:cs typeface="Times New Roman" panose="02020603050405020304" pitchFamily="18" charset="0"/>
              </a:rPr>
              <a:t>Fundaciones de Dinero 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s-ES_tradnl" b="1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Como puedes…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s-ES_tradnl" dirty="0">
                <a:solidFill>
                  <a:schemeClr val="dk1"/>
                </a:solidFill>
                <a:cs typeface="Times New Roman" panose="02020603050405020304" pitchFamily="18" charset="0"/>
              </a:rPr>
              <a:t>¿</a:t>
            </a:r>
            <a:r>
              <a:rPr lang="es-ES_tradnl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Establecer metas de dinero a largo plazo cuando también tienes necesidades a corto plazo?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s-ES_tradnl" dirty="0">
                <a:solidFill>
                  <a:schemeClr val="dk1"/>
                </a:solidFill>
                <a:cs typeface="Times New Roman" panose="02020603050405020304" pitchFamily="18" charset="0"/>
              </a:rPr>
              <a:t>¿</a:t>
            </a:r>
            <a:r>
              <a:rPr lang="es-ES_tradnl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Hacer un presupuesto y ahorrar dinero, sin importar cuanto ganas?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s-ES_tradnl" dirty="0">
                <a:solidFill>
                  <a:schemeClr val="dk1"/>
                </a:solidFill>
                <a:cs typeface="Times New Roman" panose="02020603050405020304" pitchFamily="18" charset="0"/>
              </a:rPr>
              <a:t>¿</a:t>
            </a:r>
            <a:r>
              <a:rPr lang="es-ES_tradnl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Decidir que cuentas y productos son adecuados para ti y lo que necesitas?</a:t>
            </a:r>
            <a:endParaRPr lang="es-ES_tradnl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3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b="1" dirty="0" smtClean="0">
                <a:cs typeface="Times New Roman" panose="02020603050405020304" pitchFamily="18" charset="0"/>
              </a:rPr>
              <a:t>La leccion de hoy: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Usando tu dinero hoy y mañana </a:t>
            </a:r>
            <a:endParaRPr lang="en" b="1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en" b="1" dirty="0" smtClean="0">
                <a:cs typeface="Times New Roman" panose="02020603050405020304" pitchFamily="18" charset="0"/>
              </a:rPr>
              <a:t>Metas de Dinero: </a:t>
            </a:r>
            <a:r>
              <a:rPr lang="en" dirty="0">
                <a:cs typeface="Times New Roman" panose="02020603050405020304" pitchFamily="18" charset="0"/>
              </a:rPr>
              <a:t>C</a:t>
            </a:r>
            <a:r>
              <a:rPr lang="en" dirty="0" smtClean="0">
                <a:cs typeface="Times New Roman" panose="02020603050405020304" pitchFamily="18" charset="0"/>
              </a:rPr>
              <a:t>omo tomar las mejores decisiones con tu dinero (no las correctas)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" b="1" dirty="0" smtClean="0">
                <a:cs typeface="Times New Roman" panose="02020603050405020304" pitchFamily="18" charset="0"/>
              </a:rPr>
              <a:t>Administracion del dinero: </a:t>
            </a:r>
            <a:r>
              <a:rPr lang="en" dirty="0" smtClean="0">
                <a:cs typeface="Times New Roman" panose="02020603050405020304" pitchFamily="18" charset="0"/>
              </a:rPr>
              <a:t>Como averiguar tu estilo de presupuesto que funciona para tu vida y tus metas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" b="1" dirty="0" smtClean="0">
                <a:cs typeface="Times New Roman" panose="02020603050405020304" pitchFamily="18" charset="0"/>
              </a:rPr>
              <a:t>Herramientas de dinero: </a:t>
            </a:r>
            <a:r>
              <a:rPr lang="en" dirty="0" smtClean="0">
                <a:cs typeface="Times New Roman" panose="02020603050405020304" pitchFamily="18" charset="0"/>
              </a:rPr>
              <a:t>Como ir de compras para los productos y las cuentas correctas basados en como te gusta usar tu dinero. </a:t>
            </a:r>
            <a:endParaRPr lang="en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49" y="482074"/>
            <a:ext cx="7886700" cy="1325563"/>
          </a:xfrm>
        </p:spPr>
        <p:txBody>
          <a:bodyPr>
            <a:normAutofit/>
          </a:bodyPr>
          <a:lstStyle/>
          <a:p>
            <a:r>
              <a:rPr lang="en" sz="3600" b="1" dirty="0">
                <a:cs typeface="Times New Roman" panose="02020603050405020304" pitchFamily="18" charset="0"/>
              </a:rPr>
              <a:t>1. </a:t>
            </a:r>
            <a:r>
              <a:rPr lang="en" sz="3600" b="1" dirty="0" smtClean="0">
                <a:cs typeface="Times New Roman" panose="02020603050405020304" pitchFamily="18" charset="0"/>
              </a:rPr>
              <a:t>Objetivos de dinero: Revision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8371" y="1825625"/>
            <a:ext cx="8387257" cy="4351338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000000"/>
              </a:buClr>
              <a:buSzPct val="45833"/>
              <a:buNone/>
            </a:pPr>
            <a:r>
              <a:rPr lang="es-ES_tradnl" b="1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RIVISAR Y DISCUTIR LAS FUNDACIONES DE DINERO SECCION 1: ESCOGE LO QUE IMPORTA  </a:t>
            </a: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-ES" b="1" dirty="0" smtClean="0">
                <a:cs typeface="Times New Roman" panose="02020603050405020304" pitchFamily="18" charset="0"/>
              </a:rPr>
              <a:t>Establece objetivos SMART: </a:t>
            </a:r>
            <a:r>
              <a:rPr lang="es-ES" dirty="0">
                <a:cs typeface="Times New Roman" panose="02020603050405020304" pitchFamily="18" charset="0"/>
              </a:rPr>
              <a:t>específicos, medibles, alcanzables, relevantes, de duración determinada</a:t>
            </a:r>
            <a:endParaRPr lang="en" dirty="0" smtClean="0"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-ES" b="1" dirty="0" smtClean="0">
                <a:cs typeface="Times New Roman" panose="02020603050405020304" pitchFamily="18" charset="0"/>
              </a:rPr>
              <a:t>Saber </a:t>
            </a:r>
            <a:r>
              <a:rPr lang="es-ES" b="1" dirty="0">
                <a:cs typeface="Times New Roman" panose="02020603050405020304" pitchFamily="18" charset="0"/>
              </a:rPr>
              <a:t>la diferencia entre el corto plazo frente a las metas de dinero a largo plazo: </a:t>
            </a:r>
            <a:r>
              <a:rPr lang="es-ES" dirty="0">
                <a:cs typeface="Times New Roman" panose="02020603050405020304" pitchFamily="18" charset="0"/>
              </a:rPr>
              <a:t>necesidades y deseos de hoy </a:t>
            </a:r>
            <a:r>
              <a:rPr lang="es-ES" dirty="0" smtClean="0">
                <a:cs typeface="Times New Roman" panose="02020603050405020304" pitchFamily="18" charset="0"/>
              </a:rPr>
              <a:t>contra al rato. </a:t>
            </a:r>
            <a:endParaRPr lang="en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27649"/>
            <a:ext cx="7886700" cy="1325563"/>
          </a:xfrm>
        </p:spPr>
        <p:txBody>
          <a:bodyPr>
            <a:normAutofit/>
          </a:bodyPr>
          <a:lstStyle/>
          <a:p>
            <a:r>
              <a:rPr lang="en" sz="3600" b="1" dirty="0">
                <a:cs typeface="Times New Roman" panose="02020603050405020304" pitchFamily="18" charset="0"/>
              </a:rPr>
              <a:t>1. </a:t>
            </a:r>
            <a:r>
              <a:rPr lang="en" sz="3600" b="1" dirty="0" smtClean="0">
                <a:cs typeface="Times New Roman" panose="02020603050405020304" pitchFamily="18" charset="0"/>
              </a:rPr>
              <a:t>Objetivos de Dinero: Discusion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8311" y="1520825"/>
            <a:ext cx="7886700" cy="435133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45833"/>
              <a:buNone/>
            </a:pPr>
            <a:r>
              <a:rPr lang="en" sz="2600" b="1" dirty="0">
                <a:solidFill>
                  <a:schemeClr val="dk1"/>
                </a:solidFill>
                <a:cs typeface="Times New Roman" panose="02020603050405020304" pitchFamily="18" charset="0"/>
              </a:rPr>
              <a:t>Q: </a:t>
            </a:r>
            <a:r>
              <a:rPr lang="en" sz="2600" b="1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“¿Que quiero con mi dinero?”</a:t>
            </a:r>
            <a:endParaRPr lang="en" sz="2600" b="1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ES" sz="2600" b="1" dirty="0">
                <a:cs typeface="Times New Roman" panose="02020603050405020304" pitchFamily="18" charset="0"/>
              </a:rPr>
              <a:t>Lluvia de ideas</a:t>
            </a:r>
            <a:r>
              <a:rPr lang="es-ES" sz="2600" dirty="0">
                <a:cs typeface="Times New Roman" panose="02020603050405020304" pitchFamily="18" charset="0"/>
              </a:rPr>
              <a:t>: ¿Qué </a:t>
            </a:r>
            <a:r>
              <a:rPr lang="es-ES" sz="2600" dirty="0" smtClean="0">
                <a:cs typeface="Times New Roman" panose="02020603050405020304" pitchFamily="18" charset="0"/>
              </a:rPr>
              <a:t>harías con $1,000 adicionales</a:t>
            </a:r>
            <a:r>
              <a:rPr lang="en" sz="2600" dirty="0">
                <a:cs typeface="Times New Roman" panose="02020603050405020304" pitchFamily="18" charset="0"/>
              </a:rPr>
              <a:t>?</a:t>
            </a:r>
            <a:endParaRPr lang="en" sz="2600" dirty="0" smtClean="0"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-ES" sz="2600" b="1" dirty="0">
                <a:cs typeface="Times New Roman" panose="02020603050405020304" pitchFamily="18" charset="0"/>
              </a:rPr>
              <a:t>Reflexionar y </a:t>
            </a:r>
            <a:r>
              <a:rPr lang="es-ES" sz="2600" b="1" dirty="0" smtClean="0">
                <a:cs typeface="Times New Roman" panose="02020603050405020304" pitchFamily="18" charset="0"/>
              </a:rPr>
              <a:t>discutir</a:t>
            </a:r>
            <a:r>
              <a:rPr lang="es-ES" sz="2600" b="1" dirty="0">
                <a:cs typeface="Times New Roman" panose="02020603050405020304" pitchFamily="18" charset="0"/>
              </a:rPr>
              <a:t>: </a:t>
            </a:r>
            <a:r>
              <a:rPr lang="es-ES" sz="2600" dirty="0">
                <a:cs typeface="Times New Roman" panose="02020603050405020304" pitchFamily="18" charset="0"/>
              </a:rPr>
              <a:t>¿Cuál es una cosa que </a:t>
            </a:r>
            <a:r>
              <a:rPr lang="es-ES" sz="2600" dirty="0" smtClean="0">
                <a:cs typeface="Times New Roman" panose="02020603050405020304" pitchFamily="18" charset="0"/>
              </a:rPr>
              <a:t>te </a:t>
            </a:r>
            <a:r>
              <a:rPr lang="es-ES" sz="2600" dirty="0">
                <a:cs typeface="Times New Roman" panose="02020603050405020304" pitchFamily="18" charset="0"/>
              </a:rPr>
              <a:t>gustaría hacer con </a:t>
            </a:r>
            <a:r>
              <a:rPr lang="es-ES" sz="2600" dirty="0" smtClean="0">
                <a:cs typeface="Times New Roman" panose="02020603050405020304" pitchFamily="18" charset="0"/>
              </a:rPr>
              <a:t>tu </a:t>
            </a:r>
            <a:r>
              <a:rPr lang="es-ES" sz="2600" dirty="0">
                <a:cs typeface="Times New Roman" panose="02020603050405020304" pitchFamily="18" charset="0"/>
              </a:rPr>
              <a:t>dinero en el próximo año? ¿Es lo mismo o diferente </a:t>
            </a:r>
            <a:r>
              <a:rPr lang="es-ES" sz="2600" dirty="0" smtClean="0">
                <a:cs typeface="Times New Roman" panose="02020603050405020304" pitchFamily="18" charset="0"/>
              </a:rPr>
              <a:t>a como </a:t>
            </a:r>
            <a:r>
              <a:rPr lang="es-ES" sz="2600" dirty="0">
                <a:cs typeface="Times New Roman" panose="02020603050405020304" pitchFamily="18" charset="0"/>
              </a:rPr>
              <a:t>lo que </a:t>
            </a:r>
            <a:r>
              <a:rPr lang="es-ES" sz="2600" dirty="0" smtClean="0">
                <a:cs typeface="Times New Roman" panose="02020603050405020304" pitchFamily="18" charset="0"/>
              </a:rPr>
              <a:t>soñabas antes </a:t>
            </a:r>
            <a:r>
              <a:rPr lang="es-ES" sz="2600" dirty="0">
                <a:cs typeface="Times New Roman" panose="02020603050405020304" pitchFamily="18" charset="0"/>
              </a:rPr>
              <a:t>cuando </a:t>
            </a:r>
            <a:r>
              <a:rPr lang="es-ES" sz="2600" dirty="0" smtClean="0">
                <a:cs typeface="Times New Roman" panose="02020603050405020304" pitchFamily="18" charset="0"/>
              </a:rPr>
              <a:t>te dieron $,1000</a:t>
            </a:r>
            <a:r>
              <a:rPr lang="es-ES" sz="2600" dirty="0">
                <a:cs typeface="Times New Roman" panose="02020603050405020304" pitchFamily="18" charset="0"/>
              </a:rPr>
              <a:t>? ¿Por </a:t>
            </a:r>
            <a:r>
              <a:rPr lang="es-ES" sz="2600" dirty="0" smtClean="0">
                <a:cs typeface="Times New Roman" panose="02020603050405020304" pitchFamily="18" charset="0"/>
              </a:rPr>
              <a:t>qué</a:t>
            </a:r>
            <a:r>
              <a:rPr lang="en" sz="2600" dirty="0" smtClean="0">
                <a:cs typeface="Times New Roman" panose="02020603050405020304" pitchFamily="18" charset="0"/>
              </a:rPr>
              <a:t>?</a:t>
            </a: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-ES" sz="2600" b="1" dirty="0">
                <a:cs typeface="Times New Roman" panose="02020603050405020304" pitchFamily="18" charset="0"/>
              </a:rPr>
              <a:t>Planificar y escribir: </a:t>
            </a:r>
            <a:r>
              <a:rPr lang="es-ES" sz="2600" dirty="0">
                <a:cs typeface="Times New Roman" panose="02020603050405020304" pitchFamily="18" charset="0"/>
              </a:rPr>
              <a:t>¿Qué </a:t>
            </a:r>
            <a:r>
              <a:rPr lang="es-ES" sz="2600" dirty="0" err="1" smtClean="0">
                <a:cs typeface="Times New Roman" panose="02020603050405020304" pitchFamily="18" charset="0"/>
              </a:rPr>
              <a:t>tendrias</a:t>
            </a:r>
            <a:r>
              <a:rPr lang="es-ES" sz="2600" dirty="0" smtClean="0">
                <a:cs typeface="Times New Roman" panose="02020603050405020304" pitchFamily="18" charset="0"/>
              </a:rPr>
              <a:t> </a:t>
            </a:r>
            <a:r>
              <a:rPr lang="es-ES" sz="2600" dirty="0">
                <a:cs typeface="Times New Roman" panose="02020603050405020304" pitchFamily="18" charset="0"/>
              </a:rPr>
              <a:t>que hacer cada mes para llegar a ese objetivo? ¿Cada semana? Escríbelo.</a:t>
            </a:r>
            <a:endParaRPr lang="en" sz="2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80308"/>
            <a:ext cx="7886700" cy="1325563"/>
          </a:xfrm>
        </p:spPr>
        <p:txBody>
          <a:bodyPr>
            <a:normAutofit/>
          </a:bodyPr>
          <a:lstStyle/>
          <a:p>
            <a:r>
              <a:rPr lang="en" sz="3600" b="1" dirty="0">
                <a:cs typeface="Times New Roman" panose="02020603050405020304" pitchFamily="18" charset="0"/>
              </a:rPr>
              <a:t>1. </a:t>
            </a:r>
            <a:r>
              <a:rPr lang="en" sz="3600" b="1" dirty="0" smtClean="0">
                <a:cs typeface="Times New Roman" panose="02020603050405020304" pitchFamily="18" charset="0"/>
              </a:rPr>
              <a:t>Objetivos de Dinero: Ejercicio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2520597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chemeClr val="dk1"/>
                </a:solidFill>
                <a:cs typeface="Times New Roman" panose="02020603050405020304" pitchFamily="18" charset="0"/>
              </a:rPr>
              <a:t>Q: </a:t>
            </a:r>
            <a:r>
              <a:rPr lang="es-ES" b="1" dirty="0" smtClean="0">
                <a:cs typeface="Times New Roman" panose="02020603050405020304" pitchFamily="18" charset="0"/>
              </a:rPr>
              <a:t>"¿Me esta acercando esta decisión </a:t>
            </a:r>
            <a:r>
              <a:rPr lang="es-ES" b="1" dirty="0">
                <a:cs typeface="Times New Roman" panose="02020603050405020304" pitchFamily="18" charset="0"/>
              </a:rPr>
              <a:t>a lo que quiero</a:t>
            </a:r>
            <a:r>
              <a:rPr lang="es-ES" b="1" dirty="0" smtClean="0">
                <a:cs typeface="Times New Roman" panose="02020603050405020304" pitchFamily="18" charset="0"/>
              </a:rPr>
              <a:t>?"</a:t>
            </a:r>
            <a:endParaRPr lang="en" b="1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ES" b="1" dirty="0">
                <a:cs typeface="Times New Roman" panose="02020603050405020304" pitchFamily="18" charset="0"/>
              </a:rPr>
              <a:t>Escribe</a:t>
            </a:r>
            <a:r>
              <a:rPr lang="es-ES" dirty="0">
                <a:cs typeface="Times New Roman" panose="02020603050405020304" pitchFamily="18" charset="0"/>
              </a:rPr>
              <a:t>: Anote </a:t>
            </a:r>
            <a:r>
              <a:rPr lang="es-ES" dirty="0" smtClean="0">
                <a:cs typeface="Times New Roman" panose="02020603050405020304" pitchFamily="18" charset="0"/>
              </a:rPr>
              <a:t>tu </a:t>
            </a:r>
            <a:r>
              <a:rPr lang="es-ES" dirty="0">
                <a:cs typeface="Times New Roman" panose="02020603050405020304" pitchFamily="18" charset="0"/>
              </a:rPr>
              <a:t>objetivo en el centro de </a:t>
            </a:r>
            <a:r>
              <a:rPr lang="es-ES" dirty="0" smtClean="0">
                <a:cs typeface="Times New Roman" panose="02020603050405020304" pitchFamily="18" charset="0"/>
              </a:rPr>
              <a:t>tu papel</a:t>
            </a:r>
            <a:endParaRPr lang="en" dirty="0"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-ES" b="1" dirty="0" smtClean="0">
                <a:cs typeface="Times New Roman" panose="02020603050405020304" pitchFamily="18" charset="0"/>
              </a:rPr>
              <a:t>Dibuja: </a:t>
            </a:r>
            <a:r>
              <a:rPr lang="es-ES" dirty="0">
                <a:cs typeface="Times New Roman" panose="02020603050405020304" pitchFamily="18" charset="0"/>
              </a:rPr>
              <a:t>Dibuja una línea a través de </a:t>
            </a:r>
            <a:r>
              <a:rPr lang="es-ES" dirty="0" smtClean="0">
                <a:cs typeface="Times New Roman" panose="02020603050405020304" pitchFamily="18" charset="0"/>
              </a:rPr>
              <a:t>tu </a:t>
            </a:r>
            <a:r>
              <a:rPr lang="es-ES" dirty="0">
                <a:cs typeface="Times New Roman" panose="02020603050405020304" pitchFamily="18" charset="0"/>
              </a:rPr>
              <a:t>pedazo de papel; en el lado izquierdo de la meta </a:t>
            </a:r>
            <a:r>
              <a:rPr lang="es-ES" dirty="0" smtClean="0">
                <a:cs typeface="Times New Roman" panose="02020603050405020304" pitchFamily="18" charset="0"/>
              </a:rPr>
              <a:t>dibuja </a:t>
            </a:r>
            <a:r>
              <a:rPr lang="es-ES" dirty="0">
                <a:cs typeface="Times New Roman" panose="02020603050405020304" pitchFamily="18" charset="0"/>
              </a:rPr>
              <a:t>(-) y </a:t>
            </a:r>
            <a:r>
              <a:rPr lang="es-ES" dirty="0" smtClean="0">
                <a:cs typeface="Times New Roman" panose="02020603050405020304" pitchFamily="18" charset="0"/>
              </a:rPr>
              <a:t>en la derecha dibuja (+)</a:t>
            </a:r>
            <a:endParaRPr lang="en" dirty="0"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49" y="4058574"/>
            <a:ext cx="8229600" cy="1634849"/>
            <a:chOff x="457200" y="3241150"/>
            <a:chExt cx="8229600" cy="1634849"/>
          </a:xfrm>
        </p:grpSpPr>
        <p:cxnSp>
          <p:nvCxnSpPr>
            <p:cNvPr id="8" name="Shape 68"/>
            <p:cNvCxnSpPr/>
            <p:nvPr/>
          </p:nvCxnSpPr>
          <p:spPr>
            <a:xfrm>
              <a:off x="457200" y="4145448"/>
              <a:ext cx="8229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69"/>
            <p:cNvCxnSpPr/>
            <p:nvPr/>
          </p:nvCxnSpPr>
          <p:spPr>
            <a:xfrm>
              <a:off x="4572000" y="4142500"/>
              <a:ext cx="0" cy="73349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0" name="Shape 70"/>
            <p:cNvSpPr txBox="1"/>
            <p:nvPr/>
          </p:nvSpPr>
          <p:spPr>
            <a:xfrm>
              <a:off x="3178400" y="3671025"/>
              <a:ext cx="2787299" cy="557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" sz="2400" b="1" dirty="0"/>
                <a:t>YOUR GOAL</a:t>
              </a:r>
            </a:p>
          </p:txBody>
        </p:sp>
        <p:sp>
          <p:nvSpPr>
            <p:cNvPr id="11" name="Shape 71"/>
            <p:cNvSpPr txBox="1"/>
            <p:nvPr/>
          </p:nvSpPr>
          <p:spPr>
            <a:xfrm>
              <a:off x="1828800" y="3241150"/>
              <a:ext cx="987599" cy="987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7200" dirty="0"/>
                <a:t>-</a:t>
              </a:r>
            </a:p>
          </p:txBody>
        </p:sp>
        <p:sp>
          <p:nvSpPr>
            <p:cNvPr id="12" name="Shape 72"/>
            <p:cNvSpPr txBox="1"/>
            <p:nvPr/>
          </p:nvSpPr>
          <p:spPr>
            <a:xfrm>
              <a:off x="6708700" y="3469750"/>
              <a:ext cx="987599" cy="987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480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222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42704"/>
            <a:ext cx="7886700" cy="1299920"/>
          </a:xfrm>
        </p:spPr>
        <p:txBody>
          <a:bodyPr>
            <a:normAutofit/>
          </a:bodyPr>
          <a:lstStyle/>
          <a:p>
            <a:r>
              <a:rPr lang="en" sz="3600" b="1" dirty="0">
                <a:cs typeface="Times New Roman" panose="02020603050405020304" pitchFamily="18" charset="0"/>
              </a:rPr>
              <a:t>1. Objetivos de Dinero: Ejercicio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486731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chemeClr val="dk1"/>
                </a:solidFill>
                <a:cs typeface="Times New Roman" panose="02020603050405020304" pitchFamily="18" charset="0"/>
              </a:rPr>
              <a:t>Q: </a:t>
            </a:r>
            <a:r>
              <a:rPr lang="es-ES" b="1" dirty="0">
                <a:cs typeface="Times New Roman" panose="02020603050405020304" pitchFamily="18" charset="0"/>
              </a:rPr>
              <a:t>"¿Me esta acercando esta </a:t>
            </a:r>
            <a:r>
              <a:rPr lang="es-ES" b="1" dirty="0" smtClean="0">
                <a:cs typeface="Times New Roman" panose="02020603050405020304" pitchFamily="18" charset="0"/>
              </a:rPr>
              <a:t>decisión </a:t>
            </a:r>
            <a:r>
              <a:rPr lang="es-ES" b="1" dirty="0">
                <a:cs typeface="Times New Roman" panose="02020603050405020304" pitchFamily="18" charset="0"/>
              </a:rPr>
              <a:t>a lo que quiero?"</a:t>
            </a:r>
            <a:endParaRPr lang="en" b="1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ES" dirty="0">
                <a:cs typeface="Times New Roman" panose="02020603050405020304" pitchFamily="18" charset="0"/>
              </a:rPr>
              <a:t>Lluvia de ideas: ¿Qué decisiones financieras vienen </a:t>
            </a:r>
            <a:r>
              <a:rPr lang="es-ES" dirty="0" smtClean="0">
                <a:cs typeface="Times New Roman" panose="02020603050405020304" pitchFamily="18" charset="0"/>
              </a:rPr>
              <a:t>con </a:t>
            </a:r>
            <a:r>
              <a:rPr lang="es-ES" dirty="0">
                <a:cs typeface="Times New Roman" panose="02020603050405020304" pitchFamily="18" charset="0"/>
              </a:rPr>
              <a:t>una semana típica? </a:t>
            </a:r>
            <a:r>
              <a:rPr lang="es-ES" dirty="0" smtClean="0">
                <a:cs typeface="Times New Roman" panose="02020603050405020304" pitchFamily="18" charset="0"/>
              </a:rPr>
              <a:t>¿Adónde van </a:t>
            </a:r>
            <a:r>
              <a:rPr lang="es-ES" dirty="0">
                <a:cs typeface="Times New Roman" panose="02020603050405020304" pitchFamily="18" charset="0"/>
              </a:rPr>
              <a:t>a caer en esta tabla? </a:t>
            </a:r>
            <a:r>
              <a:rPr lang="es-ES" dirty="0" smtClean="0">
                <a:cs typeface="Times New Roman" panose="02020603050405020304" pitchFamily="18" charset="0"/>
              </a:rPr>
              <a:t>¿Van a restar </a:t>
            </a:r>
            <a:r>
              <a:rPr lang="es-ES" dirty="0">
                <a:cs typeface="Times New Roman" panose="02020603050405020304" pitchFamily="18" charset="0"/>
              </a:rPr>
              <a:t>o sumar mucho o poco </a:t>
            </a:r>
            <a:r>
              <a:rPr lang="es-ES" dirty="0" smtClean="0">
                <a:cs typeface="Times New Roman" panose="02020603050405020304" pitchFamily="18" charset="0"/>
              </a:rPr>
              <a:t>de tu </a:t>
            </a:r>
            <a:r>
              <a:rPr lang="es-ES" dirty="0">
                <a:cs typeface="Times New Roman" panose="02020603050405020304" pitchFamily="18" charset="0"/>
              </a:rPr>
              <a:t>objetivo? </a:t>
            </a:r>
            <a:r>
              <a:rPr lang="es-ES" dirty="0" smtClean="0">
                <a:cs typeface="Times New Roman" panose="02020603050405020304" pitchFamily="18" charset="0"/>
              </a:rPr>
              <a:t>Has una </a:t>
            </a:r>
            <a:r>
              <a:rPr lang="es-ES" dirty="0">
                <a:cs typeface="Times New Roman" panose="02020603050405020304" pitchFamily="18" charset="0"/>
              </a:rPr>
              <a:t>l</a:t>
            </a:r>
            <a:r>
              <a:rPr lang="es-ES" dirty="0" smtClean="0">
                <a:cs typeface="Times New Roman" panose="02020603050405020304" pitchFamily="18" charset="0"/>
              </a:rPr>
              <a:t>luvia </a:t>
            </a:r>
            <a:r>
              <a:rPr lang="es-ES" dirty="0">
                <a:cs typeface="Times New Roman" panose="02020603050405020304" pitchFamily="18" charset="0"/>
              </a:rPr>
              <a:t>de ideas y mapa tantas opciones como sea posible</a:t>
            </a:r>
            <a:endParaRPr lang="en" dirty="0"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4065247"/>
            <a:ext cx="8229600" cy="1634849"/>
            <a:chOff x="457200" y="3241150"/>
            <a:chExt cx="8229600" cy="1634849"/>
          </a:xfrm>
        </p:grpSpPr>
        <p:cxnSp>
          <p:nvCxnSpPr>
            <p:cNvPr id="8" name="Shape 68"/>
            <p:cNvCxnSpPr/>
            <p:nvPr/>
          </p:nvCxnSpPr>
          <p:spPr>
            <a:xfrm>
              <a:off x="457200" y="4145448"/>
              <a:ext cx="8229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69"/>
            <p:cNvCxnSpPr/>
            <p:nvPr/>
          </p:nvCxnSpPr>
          <p:spPr>
            <a:xfrm>
              <a:off x="4572000" y="4142500"/>
              <a:ext cx="0" cy="73349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0" name="Shape 70"/>
            <p:cNvSpPr txBox="1"/>
            <p:nvPr/>
          </p:nvSpPr>
          <p:spPr>
            <a:xfrm>
              <a:off x="3178400" y="3671025"/>
              <a:ext cx="2787299" cy="557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" sz="2400" b="1" dirty="0"/>
                <a:t>YOUR GOAL</a:t>
              </a:r>
            </a:p>
          </p:txBody>
        </p:sp>
        <p:sp>
          <p:nvSpPr>
            <p:cNvPr id="11" name="Shape 71"/>
            <p:cNvSpPr txBox="1"/>
            <p:nvPr/>
          </p:nvSpPr>
          <p:spPr>
            <a:xfrm>
              <a:off x="1828800" y="3241150"/>
              <a:ext cx="987599" cy="987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7200" dirty="0"/>
                <a:t>-</a:t>
              </a:r>
            </a:p>
          </p:txBody>
        </p:sp>
        <p:sp>
          <p:nvSpPr>
            <p:cNvPr id="12" name="Shape 72"/>
            <p:cNvSpPr txBox="1"/>
            <p:nvPr/>
          </p:nvSpPr>
          <p:spPr>
            <a:xfrm>
              <a:off x="6708700" y="3469750"/>
              <a:ext cx="987599" cy="987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480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658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613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b="1" dirty="0">
                <a:cs typeface="Times New Roman" panose="02020603050405020304" pitchFamily="18" charset="0"/>
              </a:rPr>
              <a:t>1. Objetivos de Dinero: Ejercicio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531886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chemeClr val="dk1"/>
                </a:solidFill>
                <a:cs typeface="Times New Roman" panose="02020603050405020304" pitchFamily="18" charset="0"/>
              </a:rPr>
              <a:t>Q: </a:t>
            </a:r>
            <a:r>
              <a:rPr lang="es-ES" b="1" dirty="0">
                <a:cs typeface="Times New Roman" panose="02020603050405020304" pitchFamily="18" charset="0"/>
              </a:rPr>
              <a:t>"¿Me esta acercando esta decisión a lo que quiero?"</a:t>
            </a:r>
            <a:endParaRPr lang="en" b="1" dirty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-ES" dirty="0">
                <a:cs typeface="Times New Roman" panose="02020603050405020304" pitchFamily="18" charset="0"/>
              </a:rPr>
              <a:t>Reflexionar y D</a:t>
            </a:r>
            <a:r>
              <a:rPr lang="es-ES" dirty="0" smtClean="0">
                <a:cs typeface="Times New Roman" panose="02020603050405020304" pitchFamily="18" charset="0"/>
              </a:rPr>
              <a:t>iscutir</a:t>
            </a:r>
            <a:r>
              <a:rPr lang="es-ES" dirty="0">
                <a:cs typeface="Times New Roman" panose="02020603050405020304" pitchFamily="18" charset="0"/>
              </a:rPr>
              <a:t>: ¿Cómo las pequeñas </a:t>
            </a:r>
            <a:r>
              <a:rPr lang="es-ES" dirty="0" smtClean="0">
                <a:cs typeface="Times New Roman" panose="02020603050405020304" pitchFamily="18" charset="0"/>
              </a:rPr>
              <a:t>decisiones </a:t>
            </a:r>
            <a:r>
              <a:rPr lang="es-ES" dirty="0">
                <a:cs typeface="Times New Roman" panose="02020603050405020304" pitchFamily="18" charset="0"/>
              </a:rPr>
              <a:t>en una semana afectan a </a:t>
            </a:r>
            <a:r>
              <a:rPr lang="es-ES" dirty="0" smtClean="0">
                <a:cs typeface="Times New Roman" panose="02020603050405020304" pitchFamily="18" charset="0"/>
              </a:rPr>
              <a:t>tus </a:t>
            </a:r>
            <a:r>
              <a:rPr lang="es-ES" dirty="0">
                <a:cs typeface="Times New Roman" panose="02020603050405020304" pitchFamily="18" charset="0"/>
              </a:rPr>
              <a:t>metas más grandes? ¿Cómo equilibrar </a:t>
            </a:r>
            <a:r>
              <a:rPr lang="es-ES" dirty="0" smtClean="0">
                <a:cs typeface="Times New Roman" panose="02020603050405020304" pitchFamily="18" charset="0"/>
              </a:rPr>
              <a:t>algunas </a:t>
            </a:r>
            <a:r>
              <a:rPr lang="es-ES" dirty="0">
                <a:cs typeface="Times New Roman" panose="02020603050405020304" pitchFamily="18" charset="0"/>
              </a:rPr>
              <a:t>de </a:t>
            </a:r>
            <a:r>
              <a:rPr lang="es-ES" dirty="0" smtClean="0">
                <a:cs typeface="Times New Roman" panose="02020603050405020304" pitchFamily="18" charset="0"/>
              </a:rPr>
              <a:t>tus decisiones </a:t>
            </a:r>
            <a:r>
              <a:rPr lang="es-ES" dirty="0">
                <a:cs typeface="Times New Roman" panose="02020603050405020304" pitchFamily="18" charset="0"/>
              </a:rPr>
              <a:t>para </a:t>
            </a:r>
            <a:r>
              <a:rPr lang="es-ES" dirty="0" smtClean="0">
                <a:cs typeface="Times New Roman" panose="02020603050405020304" pitchFamily="18" charset="0"/>
              </a:rPr>
              <a:t>mantenerte </a:t>
            </a:r>
            <a:r>
              <a:rPr lang="es-ES" dirty="0">
                <a:cs typeface="Times New Roman" panose="02020603050405020304" pitchFamily="18" charset="0"/>
              </a:rPr>
              <a:t>en la pista? ¿</a:t>
            </a:r>
            <a:r>
              <a:rPr lang="es-ES" dirty="0" smtClean="0">
                <a:cs typeface="Times New Roman" panose="02020603050405020304" pitchFamily="18" charset="0"/>
              </a:rPr>
              <a:t>Cómo tu te mantienes </a:t>
            </a:r>
            <a:r>
              <a:rPr lang="es-ES" dirty="0">
                <a:cs typeface="Times New Roman" panose="02020603050405020304" pitchFamily="18" charset="0"/>
              </a:rPr>
              <a:t>en </a:t>
            </a:r>
            <a:r>
              <a:rPr lang="es-ES" dirty="0" smtClean="0">
                <a:cs typeface="Times New Roman" panose="02020603050405020304" pitchFamily="18" charset="0"/>
              </a:rPr>
              <a:t>la pista </a:t>
            </a:r>
            <a:r>
              <a:rPr lang="es-ES" dirty="0">
                <a:cs typeface="Times New Roman" panose="02020603050405020304" pitchFamily="18" charset="0"/>
              </a:rPr>
              <a:t>con </a:t>
            </a:r>
            <a:r>
              <a:rPr lang="es-ES" dirty="0" smtClean="0">
                <a:cs typeface="Times New Roman" panose="02020603050405020304" pitchFamily="18" charset="0"/>
              </a:rPr>
              <a:t>tu </a:t>
            </a:r>
            <a:r>
              <a:rPr lang="es-ES" dirty="0">
                <a:cs typeface="Times New Roman" panose="02020603050405020304" pitchFamily="18" charset="0"/>
              </a:rPr>
              <a:t>meta, mientras que aún </a:t>
            </a:r>
            <a:r>
              <a:rPr lang="es-ES" dirty="0" smtClean="0">
                <a:cs typeface="Times New Roman" panose="02020603050405020304" pitchFamily="18" charset="0"/>
              </a:rPr>
              <a:t>vivas tu </a:t>
            </a:r>
            <a:r>
              <a:rPr lang="es-ES" dirty="0">
                <a:cs typeface="Times New Roman" panose="02020603050405020304" pitchFamily="18" charset="0"/>
              </a:rPr>
              <a:t>vida?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49" y="4076290"/>
            <a:ext cx="8229600" cy="1634849"/>
            <a:chOff x="457200" y="3241150"/>
            <a:chExt cx="8229600" cy="1634849"/>
          </a:xfrm>
        </p:grpSpPr>
        <p:cxnSp>
          <p:nvCxnSpPr>
            <p:cNvPr id="8" name="Shape 68"/>
            <p:cNvCxnSpPr/>
            <p:nvPr/>
          </p:nvCxnSpPr>
          <p:spPr>
            <a:xfrm>
              <a:off x="457200" y="4145448"/>
              <a:ext cx="8229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69"/>
            <p:cNvCxnSpPr/>
            <p:nvPr/>
          </p:nvCxnSpPr>
          <p:spPr>
            <a:xfrm>
              <a:off x="4572000" y="4142500"/>
              <a:ext cx="0" cy="73349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0" name="Shape 70"/>
            <p:cNvSpPr txBox="1"/>
            <p:nvPr/>
          </p:nvSpPr>
          <p:spPr>
            <a:xfrm>
              <a:off x="3178400" y="3671025"/>
              <a:ext cx="2787299" cy="557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" sz="2400" b="1" dirty="0"/>
                <a:t>YOUR GOAL</a:t>
              </a:r>
            </a:p>
          </p:txBody>
        </p:sp>
        <p:sp>
          <p:nvSpPr>
            <p:cNvPr id="11" name="Shape 71"/>
            <p:cNvSpPr txBox="1"/>
            <p:nvPr/>
          </p:nvSpPr>
          <p:spPr>
            <a:xfrm>
              <a:off x="1828800" y="3241150"/>
              <a:ext cx="987599" cy="987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7200" dirty="0"/>
                <a:t>-</a:t>
              </a:r>
            </a:p>
          </p:txBody>
        </p:sp>
        <p:sp>
          <p:nvSpPr>
            <p:cNvPr id="12" name="Shape 72"/>
            <p:cNvSpPr txBox="1"/>
            <p:nvPr/>
          </p:nvSpPr>
          <p:spPr>
            <a:xfrm>
              <a:off x="6708700" y="3469750"/>
              <a:ext cx="987599" cy="987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480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157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600" b="1" dirty="0">
                <a:cs typeface="Times New Roman" panose="02020603050405020304" pitchFamily="18" charset="0"/>
              </a:rPr>
              <a:t>2. </a:t>
            </a:r>
            <a:r>
              <a:rPr lang="en" sz="3600" b="1" dirty="0" smtClean="0">
                <a:cs typeface="Times New Roman" panose="02020603050405020304" pitchFamily="18" charset="0"/>
              </a:rPr>
              <a:t>La administracion del </a:t>
            </a:r>
            <a:br>
              <a:rPr lang="en" sz="3600" b="1" dirty="0" smtClean="0">
                <a:cs typeface="Times New Roman" panose="02020603050405020304" pitchFamily="18" charset="0"/>
              </a:rPr>
            </a:br>
            <a:r>
              <a:rPr lang="en" sz="3600" b="1" dirty="0" smtClean="0">
                <a:cs typeface="Times New Roman" panose="02020603050405020304" pitchFamily="18" charset="0"/>
              </a:rPr>
              <a:t>dinero: Revision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6127" y="1690689"/>
            <a:ext cx="7886700" cy="435133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45833"/>
              <a:buNone/>
            </a:pPr>
            <a:r>
              <a:rPr lang="es-ES" sz="2600" b="1" dirty="0">
                <a:cs typeface="Times New Roman" panose="02020603050405020304" pitchFamily="18" charset="0"/>
              </a:rPr>
              <a:t>Revisar y discutir </a:t>
            </a:r>
            <a:r>
              <a:rPr lang="es-ES" sz="2600" b="1" dirty="0" smtClean="0">
                <a:cs typeface="Times New Roman" panose="02020603050405020304" pitchFamily="18" charset="0"/>
              </a:rPr>
              <a:t>FUNDACIONES </a:t>
            </a:r>
            <a:r>
              <a:rPr lang="es-ES" sz="2600" b="1" dirty="0">
                <a:cs typeface="Times New Roman" panose="02020603050405020304" pitchFamily="18" charset="0"/>
              </a:rPr>
              <a:t>DEL DINERO SECCIÓN 2: </a:t>
            </a:r>
            <a:r>
              <a:rPr lang="es-ES" sz="2600" b="1" dirty="0" smtClean="0">
                <a:cs typeface="Times New Roman" panose="02020603050405020304" pitchFamily="18" charset="0"/>
              </a:rPr>
              <a:t>PLANEAR PARA QUE ESTO OCURRA</a:t>
            </a:r>
            <a:endParaRPr lang="en" sz="2600" b="1" dirty="0" smtClean="0">
              <a:solidFill>
                <a:schemeClr val="dk1"/>
              </a:solidFill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-ES" sz="2600" b="1" dirty="0">
                <a:cs typeface="Times New Roman" panose="02020603050405020304" pitchFamily="18" charset="0"/>
              </a:rPr>
              <a:t>Crear un plan de </a:t>
            </a:r>
            <a:r>
              <a:rPr lang="es-ES" sz="2600" b="1" dirty="0" smtClean="0">
                <a:cs typeface="Times New Roman" panose="02020603050405020304" pitchFamily="18" charset="0"/>
              </a:rPr>
              <a:t>gastos: </a:t>
            </a:r>
            <a:r>
              <a:rPr lang="es-ES" sz="2600" dirty="0" smtClean="0">
                <a:cs typeface="Times New Roman" panose="02020603050405020304" pitchFamily="18" charset="0"/>
              </a:rPr>
              <a:t>Conoce tus </a:t>
            </a:r>
            <a:r>
              <a:rPr lang="es-ES" sz="2600" dirty="0">
                <a:cs typeface="Times New Roman" panose="02020603050405020304" pitchFamily="18" charset="0"/>
              </a:rPr>
              <a:t>ingresos; </a:t>
            </a:r>
            <a:r>
              <a:rPr lang="es-ES" sz="2600" dirty="0" smtClean="0">
                <a:cs typeface="Times New Roman" panose="02020603050405020304" pitchFamily="18" charset="0"/>
              </a:rPr>
              <a:t>calcula tus </a:t>
            </a:r>
            <a:r>
              <a:rPr lang="es-ES" sz="2600" dirty="0">
                <a:cs typeface="Times New Roman" panose="02020603050405020304" pitchFamily="18" charset="0"/>
              </a:rPr>
              <a:t>gastos fijos; </a:t>
            </a:r>
            <a:r>
              <a:rPr lang="es-ES" sz="2600" dirty="0" smtClean="0">
                <a:cs typeface="Times New Roman" panose="02020603050405020304" pitchFamily="18" charset="0"/>
              </a:rPr>
              <a:t>establece tus </a:t>
            </a:r>
            <a:r>
              <a:rPr lang="es-ES" sz="2600" dirty="0">
                <a:cs typeface="Times New Roman" panose="02020603050405020304" pitchFamily="18" charset="0"/>
              </a:rPr>
              <a:t>metas de ahorro; </a:t>
            </a:r>
            <a:r>
              <a:rPr lang="es-ES" sz="2600" dirty="0" smtClean="0">
                <a:cs typeface="Times New Roman" panose="02020603050405020304" pitchFamily="18" charset="0"/>
              </a:rPr>
              <a:t>calcula </a:t>
            </a:r>
            <a:r>
              <a:rPr lang="es-ES" sz="2600" dirty="0">
                <a:cs typeface="Times New Roman" panose="02020603050405020304" pitchFamily="18" charset="0"/>
              </a:rPr>
              <a:t>lo que </a:t>
            </a:r>
            <a:r>
              <a:rPr lang="es-ES" sz="2600" dirty="0" smtClean="0">
                <a:cs typeface="Times New Roman" panose="02020603050405020304" pitchFamily="18" charset="0"/>
              </a:rPr>
              <a:t>te queda; rastrea, prueba </a:t>
            </a:r>
            <a:r>
              <a:rPr lang="es-ES" sz="2600" dirty="0">
                <a:cs typeface="Times New Roman" panose="02020603050405020304" pitchFamily="18" charset="0"/>
              </a:rPr>
              <a:t>y </a:t>
            </a:r>
            <a:r>
              <a:rPr lang="es-ES" sz="2600" dirty="0" smtClean="0">
                <a:cs typeface="Times New Roman" panose="02020603050405020304" pitchFamily="18" charset="0"/>
              </a:rPr>
              <a:t>ajusta.</a:t>
            </a:r>
            <a:r>
              <a:rPr lang="en" sz="2600" dirty="0" smtClean="0">
                <a:cs typeface="Times New Roman" panose="02020603050405020304" pitchFamily="18" charset="0"/>
              </a:rPr>
              <a:t> </a:t>
            </a: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-ES" sz="2600" b="1" dirty="0" smtClean="0">
                <a:cs typeface="Times New Roman" panose="02020603050405020304" pitchFamily="18" charset="0"/>
              </a:rPr>
              <a:t>Determina como los presupuestos pueden ayudarte</a:t>
            </a:r>
            <a:endParaRPr lang="en" sz="2600" b="1" dirty="0" smtClean="0">
              <a:cs typeface="Times New Roman" panose="02020603050405020304" pitchFamily="18" charset="0"/>
            </a:endParaRP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-ES" sz="2600" b="1" dirty="0" smtClean="0">
                <a:cs typeface="Times New Roman" panose="02020603050405020304" pitchFamily="18" charset="0"/>
              </a:rPr>
              <a:t>Inventa un </a:t>
            </a:r>
            <a:r>
              <a:rPr lang="es-ES" sz="2600" b="1" dirty="0">
                <a:cs typeface="Times New Roman" panose="02020603050405020304" pitchFamily="18" charset="0"/>
              </a:rPr>
              <a:t>presupuesto que </a:t>
            </a:r>
            <a:r>
              <a:rPr lang="es-ES" sz="2600" b="1" dirty="0" smtClean="0">
                <a:cs typeface="Times New Roman" panose="02020603050405020304" pitchFamily="18" charset="0"/>
              </a:rPr>
              <a:t>funciona para ti</a:t>
            </a:r>
            <a:endParaRPr lang="en" sz="2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97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B63C6EBF503C4E87D7157B8CB63CC4" ma:contentTypeVersion="3" ma:contentTypeDescription="Create a new document." ma:contentTypeScope="" ma:versionID="8557b7d914ae19c1cbb963cbaf68ba23">
  <xsd:schema xmlns:xsd="http://www.w3.org/2001/XMLSchema" xmlns:xs="http://www.w3.org/2001/XMLSchema" xmlns:p="http://schemas.microsoft.com/office/2006/metadata/properties" xmlns:ns2="a632ad0f-0920-47f0-805e-1019886994c1" xmlns:ns3="http://schemas.microsoft.com/sharepoint/v4" targetNamespace="http://schemas.microsoft.com/office/2006/metadata/properties" ma:root="true" ma:fieldsID="ddd3186bb0c5f0a92b3eb78d6b44e9d7" ns2:_="" ns3:_="">
    <xsd:import namespace="a632ad0f-0920-47f0-805e-1019886994c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2ad0f-0920-47f0-805e-1019886994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C25FA1F5-C9A4-496D-ABEE-B692B0FE00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32ad0f-0920-47f0-805e-1019886994c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1D895B-CF8C-476E-BBE9-E19907C6DD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C4BAA9-0D00-4FCD-8A38-6B76E477C458}">
  <ds:schemaRefs>
    <ds:schemaRef ds:uri="http://schemas.microsoft.com/office/2006/documentManagement/types"/>
    <ds:schemaRef ds:uri="a632ad0f-0920-47f0-805e-1019886994c1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sharepoint/v4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</TotalTime>
  <Words>1229</Words>
  <Application>Microsoft Office PowerPoint</Application>
  <PresentationFormat>On-screen Show (4:3)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Office Theme</vt:lpstr>
      <vt:lpstr>Fundaciones de Dinero</vt:lpstr>
      <vt:lpstr>Fundaciones de Dinero </vt:lpstr>
      <vt:lpstr>La leccion de hoy:</vt:lpstr>
      <vt:lpstr>1. Objetivos de dinero: Revision</vt:lpstr>
      <vt:lpstr>1. Objetivos de Dinero: Discusion</vt:lpstr>
      <vt:lpstr>1. Objetivos de Dinero: Ejercicio</vt:lpstr>
      <vt:lpstr>1. Objetivos de Dinero: Ejercicio</vt:lpstr>
      <vt:lpstr>1. Objetivos de Dinero: Ejercicio</vt:lpstr>
      <vt:lpstr>2. La administracion del  dinero: Revision</vt:lpstr>
      <vt:lpstr>2. La administracion del  dinero: Revision</vt:lpstr>
      <vt:lpstr>2. La administracion del dinero: Ejercicio</vt:lpstr>
      <vt:lpstr>3. Herramientas de Dinero: Revisión</vt:lpstr>
      <vt:lpstr>3. Herramientas de Dinero: Discusión</vt:lpstr>
      <vt:lpstr>3. Herramientas de Dinero: Ejercicio</vt:lpstr>
      <vt:lpstr>Toma Accion</vt:lpstr>
      <vt:lpstr>Toma Accion</vt:lpstr>
      <vt:lpstr>Envolver:</vt:lpstr>
    </vt:vector>
  </TitlesOfParts>
  <Company>FES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Murray</dc:creator>
  <cp:lastModifiedBy>Kate Lindstrom</cp:lastModifiedBy>
  <cp:revision>162</cp:revision>
  <dcterms:created xsi:type="dcterms:W3CDTF">2015-04-24T21:09:09Z</dcterms:created>
  <dcterms:modified xsi:type="dcterms:W3CDTF">2016-10-20T20:50:34Z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0x01010060B63C6EBF503C4E87D7157B8CB63CC4</vt:lpwstr>
  </property>
</Properties>
</file>