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60" r:id="rId5"/>
    <p:sldId id="259" r:id="rId6"/>
    <p:sldId id="262" r:id="rId7"/>
    <p:sldId id="265" r:id="rId8"/>
    <p:sldId id="267" r:id="rId9"/>
    <p:sldId id="269" r:id="rId10"/>
    <p:sldId id="268" r:id="rId11"/>
    <p:sldId id="266" r:id="rId12"/>
    <p:sldId id="264" r:id="rId13"/>
    <p:sldId id="274" r:id="rId14"/>
    <p:sldId id="273" r:id="rId15"/>
    <p:sldId id="272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86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F2B02-3B7E-4AA2-A27E-E20BCA32302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AA1C4-98B5-4515-B64F-23058760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5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8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6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4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0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2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1F6DF-D0FD-43FC-8A77-89584F08910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05AF-C9D7-4D3E-93FA-B8912F85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cost.ed.gov/scorecard/index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consumerfinance.gov/a/students/disclosur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3383924" cy="1814020"/>
          </a:xfrm>
        </p:spPr>
        <p:txBody>
          <a:bodyPr>
            <a:normAutofit/>
          </a:bodyPr>
          <a:lstStyle/>
          <a:p>
            <a:r>
              <a:rPr lang="en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and Money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331579"/>
            <a:ext cx="3383924" cy="1655762"/>
          </a:xfrm>
        </p:spPr>
        <p:txBody>
          <a:bodyPr>
            <a:normAutofit lnSpcReduction="10000"/>
          </a:bodyPr>
          <a:lstStyle/>
          <a:p>
            <a:pPr lvl="0"/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Extra Lessons and Discussion </a:t>
            </a:r>
            <a:r>
              <a:rPr lang="en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endParaRPr lang="en" dirty="0" smtClean="0"/>
          </a:p>
          <a:p>
            <a:r>
              <a:rPr lang="en" dirty="0" smtClean="0"/>
              <a:t>Educator </a:t>
            </a:r>
            <a:r>
              <a:rPr lang="en" dirty="0"/>
              <a:t>Toolkit</a:t>
            </a:r>
          </a:p>
          <a:p>
            <a:pPr lvl="0"/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/>
              <a:t>3. Keep Up the Work: Review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rgbClr val="000000"/>
              </a:buClr>
              <a:buSzPct val="45833"/>
              <a:buNone/>
            </a:pPr>
            <a:r>
              <a:rPr lang="en" b="1" dirty="0">
                <a:solidFill>
                  <a:schemeClr val="dk1"/>
                </a:solidFill>
              </a:rPr>
              <a:t>REVIEW AND DISCUSS COLLEGE AND </a:t>
            </a:r>
            <a:r>
              <a:rPr lang="en" b="1" dirty="0" smtClean="0">
                <a:solidFill>
                  <a:schemeClr val="dk1"/>
                </a:solidFill>
              </a:rPr>
              <a:t>MONEY </a:t>
            </a:r>
            <a:r>
              <a:rPr lang="en" b="1" dirty="0" smtClean="0">
                <a:solidFill>
                  <a:schemeClr val="dk1"/>
                </a:solidFill>
              </a:rPr>
              <a:t>SECTIONS </a:t>
            </a:r>
            <a:r>
              <a:rPr lang="en" b="1" dirty="0">
                <a:solidFill>
                  <a:schemeClr val="dk1"/>
                </a:solidFill>
              </a:rPr>
              <a:t>4 AND 5: MAKE SCHOOL COUNT, GET A REGULAR CHECK UP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b="1" dirty="0"/>
              <a:t>Calculate the </a:t>
            </a:r>
            <a:r>
              <a:rPr lang="en" b="1" dirty="0" smtClean="0"/>
              <a:t>return </a:t>
            </a:r>
            <a:r>
              <a:rPr lang="en" b="1" dirty="0"/>
              <a:t>on investment on </a:t>
            </a:r>
            <a:r>
              <a:rPr lang="en" b="1" dirty="0" smtClean="0"/>
              <a:t>majors.</a:t>
            </a:r>
            <a:endParaRPr lang="en" b="1" dirty="0"/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b="1" dirty="0"/>
              <a:t>Create an </a:t>
            </a:r>
            <a:r>
              <a:rPr lang="en" b="1" dirty="0" smtClean="0"/>
              <a:t>academic </a:t>
            </a:r>
            <a:r>
              <a:rPr lang="en" b="1" dirty="0"/>
              <a:t>plan to keep down </a:t>
            </a:r>
            <a:r>
              <a:rPr lang="en" b="1" dirty="0" smtClean="0"/>
              <a:t>costs.</a:t>
            </a:r>
            <a:endParaRPr lang="en" b="1" dirty="0"/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b="1" dirty="0"/>
              <a:t>Check in on and reapply for  financial </a:t>
            </a:r>
            <a:r>
              <a:rPr lang="en" b="1" dirty="0" smtClean="0"/>
              <a:t>aid.</a:t>
            </a:r>
            <a:endParaRPr lang="en" b="1" dirty="0"/>
          </a:p>
          <a:p>
            <a:pPr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/>
              <a:t>3. Keep Up the Work: Discuss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</a:rPr>
              <a:t>Q: “How do you make the most out of college?”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rgbClr val="000000"/>
                </a:solidFill>
              </a:rPr>
              <a:t>Reflect:</a:t>
            </a: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Pretend it’s graduation. What are the 3 things that helped you most during college to get ready for that day? What helped you graduate on-time, with little </a:t>
            </a:r>
            <a:r>
              <a:rPr lang="en" dirty="0" smtClean="0">
                <a:solidFill>
                  <a:schemeClr val="dk1"/>
                </a:solidFill>
              </a:rPr>
              <a:t>debt, </a:t>
            </a:r>
            <a:r>
              <a:rPr lang="en" dirty="0">
                <a:solidFill>
                  <a:schemeClr val="dk1"/>
                </a:solidFill>
              </a:rPr>
              <a:t>and ready for a good job?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chemeClr val="dk1"/>
                </a:solidFill>
              </a:rPr>
              <a:t>Brainstorm: </a:t>
            </a:r>
            <a:r>
              <a:rPr lang="en" dirty="0">
                <a:solidFill>
                  <a:schemeClr val="dk1"/>
                </a:solidFill>
              </a:rPr>
              <a:t>What are 3 </a:t>
            </a:r>
            <a:r>
              <a:rPr lang="en" dirty="0" smtClean="0">
                <a:solidFill>
                  <a:schemeClr val="dk1"/>
                </a:solidFill>
              </a:rPr>
              <a:t>specific </a:t>
            </a:r>
            <a:r>
              <a:rPr lang="en" dirty="0">
                <a:solidFill>
                  <a:schemeClr val="dk1"/>
                </a:solidFill>
              </a:rPr>
              <a:t>things you can do to make sure </a:t>
            </a:r>
            <a:r>
              <a:rPr lang="en" dirty="0" smtClean="0">
                <a:solidFill>
                  <a:schemeClr val="dk1"/>
                </a:solidFill>
              </a:rPr>
              <a:t>ready </a:t>
            </a:r>
            <a:r>
              <a:rPr lang="en" dirty="0">
                <a:solidFill>
                  <a:schemeClr val="dk1"/>
                </a:solidFill>
              </a:rPr>
              <a:t>to find a job when you graduate?</a:t>
            </a:r>
          </a:p>
          <a:p>
            <a:pPr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/>
              <a:t>3. Keep Up the Work: Exercise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</a:rPr>
              <a:t>Q: “What’s my plan to stay on track?”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rgbClr val="000000"/>
                </a:solidFill>
              </a:rPr>
              <a:t>Plan and Write:</a:t>
            </a:r>
            <a:r>
              <a:rPr lang="en" dirty="0">
                <a:solidFill>
                  <a:srgbClr val="000000"/>
                </a:solidFill>
              </a:rPr>
              <a:t> How many years do you plan to take to graduate? Based on the earlier exercise, what could that cost in total? How will </a:t>
            </a:r>
            <a:r>
              <a:rPr lang="en" dirty="0" smtClean="0">
                <a:solidFill>
                  <a:srgbClr val="000000"/>
                </a:solidFill>
              </a:rPr>
              <a:t>you </a:t>
            </a:r>
            <a:r>
              <a:rPr lang="en" dirty="0">
                <a:solidFill>
                  <a:srgbClr val="000000"/>
                </a:solidFill>
              </a:rPr>
              <a:t>cover these costs? How and when do </a:t>
            </a:r>
            <a:r>
              <a:rPr lang="en" dirty="0" smtClean="0">
                <a:solidFill>
                  <a:srgbClr val="000000"/>
                </a:solidFill>
              </a:rPr>
              <a:t>you </a:t>
            </a:r>
            <a:r>
              <a:rPr lang="en" dirty="0">
                <a:solidFill>
                  <a:srgbClr val="000000"/>
                </a:solidFill>
              </a:rPr>
              <a:t>plan on renewing </a:t>
            </a:r>
            <a:r>
              <a:rPr lang="en" dirty="0" smtClean="0">
                <a:solidFill>
                  <a:srgbClr val="000000"/>
                </a:solidFill>
              </a:rPr>
              <a:t>your financial </a:t>
            </a:r>
            <a:r>
              <a:rPr lang="en" dirty="0">
                <a:solidFill>
                  <a:srgbClr val="000000"/>
                </a:solidFill>
              </a:rPr>
              <a:t>aid? Write a bulleted list with as many of these </a:t>
            </a:r>
            <a:r>
              <a:rPr lang="en" dirty="0" smtClean="0">
                <a:solidFill>
                  <a:srgbClr val="000000"/>
                </a:solidFill>
              </a:rPr>
              <a:t>you </a:t>
            </a:r>
            <a:r>
              <a:rPr lang="en" dirty="0">
                <a:solidFill>
                  <a:srgbClr val="000000"/>
                </a:solidFill>
              </a:rPr>
              <a:t>can </a:t>
            </a:r>
            <a:r>
              <a:rPr lang="en" dirty="0" smtClean="0">
                <a:solidFill>
                  <a:srgbClr val="000000"/>
                </a:solidFill>
              </a:rPr>
              <a:t>answer.</a:t>
            </a:r>
            <a:endParaRPr lang="en" dirty="0">
              <a:solidFill>
                <a:srgbClr val="000000"/>
              </a:solidFill>
            </a:endParaRP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rgbClr val="000000"/>
                </a:solidFill>
              </a:rPr>
              <a:t>Discuss:</a:t>
            </a:r>
            <a:r>
              <a:rPr lang="en" dirty="0">
                <a:solidFill>
                  <a:srgbClr val="000000"/>
                </a:solidFill>
              </a:rPr>
              <a:t> How can you find out the answers to the questions that you didn’t know? What reminders can you put in place to help you stay on track with this plan?</a:t>
            </a:r>
          </a:p>
          <a:p>
            <a:pPr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0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/>
              <a:t>Take Action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38100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b="1" dirty="0">
                <a:solidFill>
                  <a:schemeClr val="dk1"/>
                </a:solidFill>
              </a:rPr>
              <a:t>Review your financial aid award and know your school’s value: </a:t>
            </a:r>
            <a:r>
              <a:rPr lang="en-US" dirty="0">
                <a:solidFill>
                  <a:schemeClr val="dk1"/>
                </a:solidFill>
              </a:rPr>
              <a:t>If you’re not yet enrolled, use the federal College Scorecard online to estimate if a school is </a:t>
            </a:r>
            <a:r>
              <a:rPr lang="en-US" dirty="0" smtClean="0">
                <a:solidFill>
                  <a:schemeClr val="dk1"/>
                </a:solidFill>
              </a:rPr>
              <a:t>a good financial </a:t>
            </a:r>
            <a:r>
              <a:rPr lang="en-US" dirty="0">
                <a:solidFill>
                  <a:schemeClr val="dk1"/>
                </a:solidFill>
              </a:rPr>
              <a:t>fit for you. Compare financial aid awards with the CFPB and College Board online.</a:t>
            </a:r>
          </a:p>
          <a:p>
            <a:pPr marL="457200" lvl="0" indent="-38100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b="1" dirty="0">
                <a:solidFill>
                  <a:schemeClr val="dk1"/>
                </a:solidFill>
              </a:rPr>
              <a:t>Develop your academic plan. </a:t>
            </a:r>
            <a:r>
              <a:rPr lang="en-US" dirty="0">
                <a:solidFill>
                  <a:schemeClr val="dk1"/>
                </a:solidFill>
              </a:rPr>
              <a:t>Make sure you’re on track to complete your degree and keep costs </a:t>
            </a:r>
            <a:r>
              <a:rPr lang="en-US" dirty="0" smtClean="0">
                <a:solidFill>
                  <a:schemeClr val="dk1"/>
                </a:solidFill>
              </a:rPr>
              <a:t>low.</a:t>
            </a:r>
            <a:endParaRPr lang="en-US" dirty="0">
              <a:solidFill>
                <a:schemeClr val="dk1"/>
              </a:solidFill>
            </a:endParaRPr>
          </a:p>
          <a:p>
            <a:pPr marL="457200" lvl="0" indent="-38100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b="1" dirty="0">
                <a:solidFill>
                  <a:schemeClr val="dk1"/>
                </a:solidFill>
              </a:rPr>
              <a:t>Schedule check-up reminders for your academic map, career plan, and financial aid.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7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 smtClean="0"/>
              <a:t>Wrap-up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771033"/>
            <a:ext cx="7886700" cy="4351338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45833"/>
              <a:buNone/>
            </a:pPr>
            <a:r>
              <a:rPr lang="en" b="1" dirty="0">
                <a:solidFill>
                  <a:schemeClr val="dk1"/>
                </a:solidFill>
              </a:rPr>
              <a:t>Getting the most out of your college investment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b="1" dirty="0"/>
              <a:t>Know the value of your education:</a:t>
            </a:r>
            <a:r>
              <a:rPr lang="en" dirty="0"/>
              <a:t> Research and know the net price of your school and </a:t>
            </a:r>
            <a:r>
              <a:rPr lang="en" dirty="0" smtClean="0"/>
              <a:t>the portion you’re </a:t>
            </a:r>
            <a:r>
              <a:rPr lang="en" dirty="0"/>
              <a:t>expected to </a:t>
            </a:r>
            <a:r>
              <a:rPr lang="en" dirty="0" smtClean="0"/>
              <a:t>cover.</a:t>
            </a:r>
            <a:endParaRPr lang="en" dirty="0"/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b="1" dirty="0"/>
              <a:t>Find ways to pay:</a:t>
            </a:r>
            <a:r>
              <a:rPr lang="en" dirty="0"/>
              <a:t> Find and apply for financial aid to help you minimize your </a:t>
            </a:r>
            <a:r>
              <a:rPr lang="en" dirty="0" smtClean="0"/>
              <a:t>loans.</a:t>
            </a:r>
            <a:endParaRPr lang="en" dirty="0"/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b="1" dirty="0"/>
              <a:t>Keep up the work: </a:t>
            </a:r>
            <a:r>
              <a:rPr lang="en" dirty="0"/>
              <a:t>Get the most out of your college experience by becoming “job-ready” and sticking to your academic and financial aid </a:t>
            </a:r>
            <a:r>
              <a:rPr lang="en" dirty="0" smtClean="0"/>
              <a:t>plans.</a:t>
            </a:r>
            <a:endParaRPr lang="en" dirty="0"/>
          </a:p>
          <a:p>
            <a:pPr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>
                <a:latin typeface="Arial" panose="020B0604020202020204" pitchFamily="34" charset="0"/>
                <a:cs typeface="Arial" panose="020B0604020202020204" pitchFamily="34" charset="0"/>
              </a:rPr>
              <a:t>College and Money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</a:t>
            </a:r>
            <a:r>
              <a:rPr lang="en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what value you’re getting out of your school?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your financial aid and cover any gaps?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financial aid and make a plan for paying for your entire college education?</a:t>
            </a:r>
          </a:p>
        </p:txBody>
      </p:sp>
    </p:spTree>
    <p:extLst>
      <p:ext uri="{BB962C8B-B14F-4D97-AF65-F5344CB8AC3E}">
        <p14:creationId xmlns:p14="http://schemas.microsoft.com/office/powerpoint/2010/main" val="33961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/>
              <a:t>Today’s </a:t>
            </a:r>
            <a:r>
              <a:rPr lang="en" sz="3600" dirty="0" smtClean="0"/>
              <a:t>Lesson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784681"/>
            <a:ext cx="7886700" cy="435133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" b="1" dirty="0">
                <a:solidFill>
                  <a:schemeClr val="dk1"/>
                </a:solidFill>
              </a:rPr>
              <a:t>Getting the most out of your college investment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b="1" dirty="0"/>
              <a:t>Know the value of your education:</a:t>
            </a:r>
            <a:r>
              <a:rPr lang="en" dirty="0"/>
              <a:t> Calculate the return on investment you’re getting out of your </a:t>
            </a:r>
            <a:r>
              <a:rPr lang="en" dirty="0" smtClean="0"/>
              <a:t>school.</a:t>
            </a:r>
            <a:endParaRPr lang="en" dirty="0"/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b="1" dirty="0"/>
              <a:t>Find ways to pay:</a:t>
            </a:r>
            <a:r>
              <a:rPr lang="en" dirty="0"/>
              <a:t> How to apply for and maximize financial </a:t>
            </a:r>
            <a:r>
              <a:rPr lang="en" dirty="0" smtClean="0"/>
              <a:t>aid, </a:t>
            </a:r>
            <a:r>
              <a:rPr lang="en" dirty="0"/>
              <a:t>and how to cover the </a:t>
            </a:r>
            <a:r>
              <a:rPr lang="en" dirty="0" smtClean="0"/>
              <a:t>gaps.</a:t>
            </a:r>
            <a:endParaRPr lang="en" dirty="0"/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b="1" dirty="0"/>
              <a:t>Keep up the work: </a:t>
            </a:r>
            <a:r>
              <a:rPr lang="en" dirty="0"/>
              <a:t>What you need to do to keep your</a:t>
            </a:r>
            <a:r>
              <a:rPr lang="en" dirty="0">
                <a:solidFill>
                  <a:schemeClr val="dk1"/>
                </a:solidFill>
              </a:rPr>
              <a:t> financial aid and graduate for the least amount of </a:t>
            </a:r>
            <a:r>
              <a:rPr lang="en" dirty="0" smtClean="0">
                <a:solidFill>
                  <a:schemeClr val="dk1"/>
                </a:solidFill>
              </a:rPr>
              <a:t>money.</a:t>
            </a: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/>
              <a:t>1. Know the Value: Review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rgbClr val="000000"/>
              </a:buClr>
              <a:buSzPct val="45833"/>
              <a:buNone/>
            </a:pPr>
            <a:r>
              <a:rPr lang="en" b="1" dirty="0">
                <a:solidFill>
                  <a:schemeClr val="dk1"/>
                </a:solidFill>
              </a:rPr>
              <a:t>REVIEW AND DISCUSS COLLEGE AND </a:t>
            </a:r>
            <a:r>
              <a:rPr lang="en" b="1" dirty="0" smtClean="0">
                <a:solidFill>
                  <a:schemeClr val="dk1"/>
                </a:solidFill>
              </a:rPr>
              <a:t>MONEY SECTION </a:t>
            </a:r>
            <a:r>
              <a:rPr lang="en" b="1" dirty="0">
                <a:solidFill>
                  <a:schemeClr val="dk1"/>
                </a:solidFill>
              </a:rPr>
              <a:t>1: KNOW YOUR SCHOOL’S VALUE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b="1" dirty="0"/>
              <a:t>Compare </a:t>
            </a:r>
            <a:r>
              <a:rPr lang="en" b="1" dirty="0" smtClean="0"/>
              <a:t>the costs </a:t>
            </a:r>
            <a:r>
              <a:rPr lang="en" b="1" dirty="0"/>
              <a:t>of different higher education </a:t>
            </a:r>
            <a:r>
              <a:rPr lang="en" b="1" dirty="0" smtClean="0"/>
              <a:t>types.</a:t>
            </a:r>
            <a:endParaRPr lang="en" b="1" dirty="0"/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b="1" dirty="0"/>
              <a:t>Calculate the cost of college and identify net price </a:t>
            </a:r>
            <a:r>
              <a:rPr lang="en" b="1" dirty="0" smtClean="0"/>
              <a:t>vs. sticker price.</a:t>
            </a:r>
            <a:endParaRPr lang="en" b="1" dirty="0"/>
          </a:p>
          <a:p>
            <a:pPr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/>
              <a:t>1. Know the Value: Discuss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rgbClr val="000000"/>
              </a:buClr>
              <a:buSzPct val="45833"/>
              <a:buNone/>
            </a:pPr>
            <a:r>
              <a:rPr lang="en" b="1" dirty="0">
                <a:solidFill>
                  <a:srgbClr val="000000"/>
                </a:solidFill>
              </a:rPr>
              <a:t>Q: “Why is college an investment?”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rgbClr val="000000"/>
                </a:solidFill>
              </a:rPr>
              <a:t>Brainstorm: </a:t>
            </a:r>
            <a:r>
              <a:rPr lang="en" dirty="0">
                <a:solidFill>
                  <a:srgbClr val="000000"/>
                </a:solidFill>
              </a:rPr>
              <a:t>What are all the reasons that college is an investment? When it comes to higher education, what are you paying for upfront? What do you expect to get in return?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rgbClr val="000000"/>
                </a:solidFill>
              </a:rPr>
              <a:t>Reflect and Discuss: </a:t>
            </a:r>
            <a:r>
              <a:rPr lang="en" dirty="0">
                <a:solidFill>
                  <a:srgbClr val="000000"/>
                </a:solidFill>
              </a:rPr>
              <a:t>When you think of college as an investment, what goes into your decision about what college to attend?</a:t>
            </a:r>
          </a:p>
        </p:txBody>
      </p:sp>
    </p:spTree>
    <p:extLst>
      <p:ext uri="{BB962C8B-B14F-4D97-AF65-F5344CB8AC3E}">
        <p14:creationId xmlns:p14="http://schemas.microsoft.com/office/powerpoint/2010/main" val="32191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/>
              <a:t>1. Know the Value: Exercise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" b="1" dirty="0">
                <a:solidFill>
                  <a:srgbClr val="000000"/>
                </a:solidFill>
              </a:rPr>
              <a:t>Q: “What’s the net price of your school?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rgbClr val="000000"/>
                </a:solidFill>
              </a:rPr>
              <a:t>Research: </a:t>
            </a:r>
            <a:r>
              <a:rPr lang="en" dirty="0">
                <a:solidFill>
                  <a:srgbClr val="000000"/>
                </a:solidFill>
              </a:rPr>
              <a:t>What’s the net price of your school? Use the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College Scorecard</a:t>
            </a:r>
            <a:r>
              <a:rPr lang="en" dirty="0">
                <a:solidFill>
                  <a:srgbClr val="000000"/>
                </a:solidFill>
              </a:rPr>
              <a:t> to compare sticker price (the full cost that’s advertised) vs. net price (the price after aid) 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rgbClr val="000000"/>
                </a:solidFill>
              </a:rPr>
              <a:t>Reflect and Discuss: </a:t>
            </a:r>
            <a:r>
              <a:rPr lang="en" dirty="0">
                <a:solidFill>
                  <a:srgbClr val="000000"/>
                </a:solidFill>
              </a:rPr>
              <a:t>Why are these different? How would this influence someone’s college </a:t>
            </a:r>
            <a:r>
              <a:rPr lang="en" dirty="0" smtClean="0">
                <a:solidFill>
                  <a:srgbClr val="000000"/>
                </a:solidFill>
              </a:rPr>
              <a:t>choice </a:t>
            </a:r>
            <a:r>
              <a:rPr lang="en" dirty="0">
                <a:solidFill>
                  <a:srgbClr val="000000"/>
                </a:solidFill>
              </a:rPr>
              <a:t>or how they applied for financial aid?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rgbClr val="000000"/>
                </a:solidFill>
              </a:rPr>
              <a:t>Write: </a:t>
            </a:r>
            <a:r>
              <a:rPr lang="en" dirty="0">
                <a:solidFill>
                  <a:srgbClr val="000000"/>
                </a:solidFill>
              </a:rPr>
              <a:t>If you were applying to school today, what would be your process for researching the best financial fit?</a:t>
            </a:r>
          </a:p>
          <a:p>
            <a:pPr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/>
              <a:t>2. Find Ways to Pay: Review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787525"/>
            <a:ext cx="7886700" cy="435133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45833"/>
              <a:buNone/>
            </a:pPr>
            <a:r>
              <a:rPr lang="en" b="1" dirty="0">
                <a:solidFill>
                  <a:schemeClr val="dk1"/>
                </a:solidFill>
              </a:rPr>
              <a:t>REVIEW AND DISCUSS COLLEGE AND </a:t>
            </a:r>
            <a:r>
              <a:rPr lang="en" b="1" dirty="0" smtClean="0">
                <a:solidFill>
                  <a:schemeClr val="dk1"/>
                </a:solidFill>
              </a:rPr>
              <a:t>MONEY </a:t>
            </a:r>
            <a:r>
              <a:rPr lang="en" b="1" dirty="0" smtClean="0">
                <a:solidFill>
                  <a:schemeClr val="dk1"/>
                </a:solidFill>
              </a:rPr>
              <a:t>SECTIONS </a:t>
            </a:r>
            <a:r>
              <a:rPr lang="en" b="1" dirty="0">
                <a:solidFill>
                  <a:schemeClr val="dk1"/>
                </a:solidFill>
              </a:rPr>
              <a:t>2 AND 3: MAXIMIZE YOUR FINANCIAL AID, COVER THE GAP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b="1" dirty="0"/>
              <a:t>Know the process of applying for financial </a:t>
            </a:r>
            <a:r>
              <a:rPr lang="en" b="1" dirty="0" smtClean="0"/>
              <a:t>aid.</a:t>
            </a:r>
            <a:endParaRPr lang="en" b="1" dirty="0"/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b="1" dirty="0"/>
              <a:t>Compare and evaluate financial aid offer </a:t>
            </a:r>
            <a:r>
              <a:rPr lang="en" b="1" dirty="0" smtClean="0"/>
              <a:t>letters.</a:t>
            </a:r>
            <a:endParaRPr lang="en" b="1" dirty="0"/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b="1" dirty="0"/>
              <a:t>Identify common financial aid types and </a:t>
            </a:r>
            <a:r>
              <a:rPr lang="en" b="1" dirty="0" smtClean="0"/>
              <a:t>terms.</a:t>
            </a:r>
            <a:endParaRPr lang="en" b="1" dirty="0"/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b="1" dirty="0"/>
              <a:t>Identify ways to help pay for college and cover the </a:t>
            </a:r>
            <a:r>
              <a:rPr lang="en" b="1" dirty="0" smtClean="0"/>
              <a:t>gap.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61888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/>
              <a:t>2. Find Ways to Pay: Discuss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</a:rPr>
              <a:t>Q: “What are all the ways to pay for school?” 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rgbClr val="000000"/>
                </a:solidFill>
              </a:rPr>
              <a:t>Discuss: </a:t>
            </a:r>
            <a:r>
              <a:rPr lang="en" dirty="0">
                <a:solidFill>
                  <a:srgbClr val="000000"/>
                </a:solidFill>
              </a:rPr>
              <a:t>What are all the combinations of ways you are paying for college?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rgbClr val="000000"/>
                </a:solidFill>
              </a:rPr>
              <a:t>Brainstorm:</a:t>
            </a:r>
            <a:r>
              <a:rPr lang="en" dirty="0">
                <a:solidFill>
                  <a:srgbClr val="000000"/>
                </a:solidFill>
              </a:rPr>
              <a:t> What are all the ways that would help you pay for college without borrowing money?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rgbClr val="000000"/>
                </a:solidFill>
              </a:rPr>
              <a:t>Reflect and Write:</a:t>
            </a:r>
            <a:r>
              <a:rPr lang="en" dirty="0">
                <a:solidFill>
                  <a:srgbClr val="000000"/>
                </a:solidFill>
              </a:rPr>
              <a:t> What are one or two things that you can or will do in your college career to find free sources to help pay for college? Write them down.</a:t>
            </a:r>
          </a:p>
          <a:p>
            <a:pPr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/>
              <a:t>2. Find Ways to Pay: Exercise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771033"/>
            <a:ext cx="7886700" cy="4351338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</a:rPr>
              <a:t>Q “What’s in my financial aid package?”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rgbClr val="000000"/>
                </a:solidFill>
              </a:rPr>
              <a:t>Review: </a:t>
            </a:r>
            <a:r>
              <a:rPr lang="en" dirty="0">
                <a:solidFill>
                  <a:srgbClr val="000000"/>
                </a:solidFill>
              </a:rPr>
              <a:t>Review the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CFPB financial aid award </a:t>
            </a:r>
            <a:r>
              <a:rPr lang="en" u="sng" dirty="0" smtClean="0">
                <a:solidFill>
                  <a:schemeClr val="hlink"/>
                </a:solidFill>
                <a:hlinkClick r:id="rId3"/>
              </a:rPr>
              <a:t>letter</a:t>
            </a:r>
            <a:r>
              <a:rPr lang="en" dirty="0" smtClean="0"/>
              <a:t>.</a:t>
            </a:r>
            <a:endParaRPr lang="en" dirty="0">
              <a:hlinkClick r:id="rId3"/>
            </a:endParaRP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rgbClr val="000000"/>
                </a:solidFill>
              </a:rPr>
              <a:t>Discuss:</a:t>
            </a:r>
            <a:r>
              <a:rPr lang="en" dirty="0">
                <a:solidFill>
                  <a:srgbClr val="000000"/>
                </a:solidFill>
              </a:rPr>
              <a:t> What is the total cost of attendance? How much aid is this student awarded that he/she doesn’t need to pay back? How much will this student have to borrow this year? Over four years? What is the estimated loan payment after college?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rgbClr val="000000"/>
                </a:solidFill>
              </a:rPr>
              <a:t>Reflect:</a:t>
            </a:r>
            <a:r>
              <a:rPr lang="en" dirty="0">
                <a:solidFill>
                  <a:srgbClr val="000000"/>
                </a:solidFill>
              </a:rPr>
              <a:t> What could this student do to minimize borrowing?</a:t>
            </a:r>
          </a:p>
          <a:p>
            <a:pPr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4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63C6EBF503C4E87D7157B8CB63CC4" ma:contentTypeVersion="3" ma:contentTypeDescription="Create a new document." ma:contentTypeScope="" ma:versionID="2df669cc87d4f68030eba832de9f5503">
  <xsd:schema xmlns:xsd="http://www.w3.org/2001/XMLSchema" xmlns:xs="http://www.w3.org/2001/XMLSchema" xmlns:p="http://schemas.microsoft.com/office/2006/metadata/properties" xmlns:ns2="a632ad0f-0920-47f0-805e-1019886994c1" xmlns:ns3="http://schemas.microsoft.com/sharepoint/v4" targetNamespace="http://schemas.microsoft.com/office/2006/metadata/properties" ma:root="true" ma:fieldsID="35e8aee6954742e825502b1019c71e35" ns2:_="" ns3:_="">
    <xsd:import namespace="a632ad0f-0920-47f0-805e-1019886994c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2ad0f-0920-47f0-805e-1019886994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1D895B-CF8C-476E-BBE9-E19907C6DD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C4BAA9-0D00-4FCD-8A38-6B76E477C458}">
  <ds:schemaRefs>
    <ds:schemaRef ds:uri="http://schemas.microsoft.com/office/2006/metadata/properties"/>
    <ds:schemaRef ds:uri="http://schemas.microsoft.com/sharepoint/v4"/>
    <ds:schemaRef ds:uri="http://purl.org/dc/terms/"/>
    <ds:schemaRef ds:uri="a632ad0f-0920-47f0-805e-1019886994c1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720F2E6-7EEA-4518-8044-196C3198D9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32ad0f-0920-47f0-805e-1019886994c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997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College and Money</vt:lpstr>
      <vt:lpstr>College and Money</vt:lpstr>
      <vt:lpstr>Today’s Lesson</vt:lpstr>
      <vt:lpstr>1. Know the Value: Review</vt:lpstr>
      <vt:lpstr>1. Know the Value: Discuss</vt:lpstr>
      <vt:lpstr>1. Know the Value: Exercise</vt:lpstr>
      <vt:lpstr>2. Find Ways to Pay: Review</vt:lpstr>
      <vt:lpstr>2. Find Ways to Pay: Discuss</vt:lpstr>
      <vt:lpstr>2. Find Ways to Pay: Exercise</vt:lpstr>
      <vt:lpstr>3. Keep Up the Work: Review</vt:lpstr>
      <vt:lpstr>3. Keep Up the Work: Discuss</vt:lpstr>
      <vt:lpstr>3. Keep Up the Work: Exercise</vt:lpstr>
      <vt:lpstr>Take Action</vt:lpstr>
      <vt:lpstr>Wrap-up</vt:lpstr>
    </vt:vector>
  </TitlesOfParts>
  <Company>FES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Murray</dc:creator>
  <cp:lastModifiedBy>Kathleen O'Toole</cp:lastModifiedBy>
  <cp:revision>11</cp:revision>
  <dcterms:created xsi:type="dcterms:W3CDTF">2015-04-24T21:09:09Z</dcterms:created>
  <dcterms:modified xsi:type="dcterms:W3CDTF">2016-05-19T19:34:36Z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0x01010060B63C6EBF503C4E87D7157B8CB63CC4</vt:lpwstr>
  </property>
</Properties>
</file>